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63" r:id="rId4"/>
    <p:sldId id="258" r:id="rId5"/>
    <p:sldId id="259" r:id="rId6"/>
    <p:sldId id="264" r:id="rId7"/>
    <p:sldId id="265" r:id="rId8"/>
    <p:sldId id="260" r:id="rId9"/>
    <p:sldId id="261" r:id="rId10"/>
    <p:sldId id="262" r:id="rId11"/>
  </p:sldIdLst>
  <p:sldSz cx="9144000" cy="6858000" type="screen4x3"/>
  <p:notesSz cx="6858000" cy="9144000"/>
  <p:defaultTextStyle>
    <a:defPPr>
      <a:defRPr lang="es-G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Redondear rectángulo de esquina diagonal"/>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Título"/>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10" name="9 Marcador de fecha"/>
          <p:cNvSpPr>
            <a:spLocks noGrp="1"/>
          </p:cNvSpPr>
          <p:nvPr>
            <p:ph type="dt" sz="half" idx="10"/>
          </p:nvPr>
        </p:nvSpPr>
        <p:spPr>
          <a:xfrm>
            <a:off x="5562600" y="6509004"/>
            <a:ext cx="3002280" cy="274320"/>
          </a:xfrm>
        </p:spPr>
        <p:txBody>
          <a:bodyPr vert="horz" rtlCol="0"/>
          <a:lstStyle>
            <a:extLst/>
          </a:lstStyle>
          <a:p>
            <a:fld id="{D788D4FE-F2FC-49D7-BE70-6038DEA0747F}" type="datetimeFigureOut">
              <a:rPr lang="es-GT" smtClean="0"/>
              <a:pPr/>
              <a:t>15/07/2009</a:t>
            </a:fld>
            <a:endParaRPr lang="es-GT"/>
          </a:p>
        </p:txBody>
      </p:sp>
      <p:sp>
        <p:nvSpPr>
          <p:cNvPr id="11" name="10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33077AD7-6C00-44D3-9B46-D2426A683106}" type="slidenum">
              <a:rPr lang="es-GT" smtClean="0"/>
              <a:pPr/>
              <a:t>‹Nº›</a:t>
            </a:fld>
            <a:endParaRPr lang="es-GT"/>
          </a:p>
        </p:txBody>
      </p:sp>
      <p:sp>
        <p:nvSpPr>
          <p:cNvPr id="12" name="11 Marcador de pie de página"/>
          <p:cNvSpPr>
            <a:spLocks noGrp="1"/>
          </p:cNvSpPr>
          <p:nvPr>
            <p:ph type="ftr" sz="quarter" idx="12"/>
          </p:nvPr>
        </p:nvSpPr>
        <p:spPr>
          <a:xfrm>
            <a:off x="1600200" y="6509004"/>
            <a:ext cx="3907464" cy="274320"/>
          </a:xfrm>
        </p:spPr>
        <p:txBody>
          <a:bodyPr vert="horz" rtlCol="0"/>
          <a:lstStyle>
            <a:extLst/>
          </a:lstStyle>
          <a:p>
            <a:endParaRPr lang="es-GT"/>
          </a:p>
        </p:txBody>
      </p:sp>
    </p:spTree>
  </p:cSld>
  <p:clrMapOvr>
    <a:masterClrMapping/>
  </p:clrMapOvr>
  <p:transition spd="slow">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788D4FE-F2FC-49D7-BE70-6038DEA0747F}" type="datetimeFigureOut">
              <a:rPr lang="es-GT" smtClean="0"/>
              <a:pPr/>
              <a:t>15/07/2009</a:t>
            </a:fld>
            <a:endParaRPr lang="es-GT"/>
          </a:p>
        </p:txBody>
      </p:sp>
      <p:sp>
        <p:nvSpPr>
          <p:cNvPr id="5" name="4 Marcador de pie de página"/>
          <p:cNvSpPr>
            <a:spLocks noGrp="1"/>
          </p:cNvSpPr>
          <p:nvPr>
            <p:ph type="ftr" sz="quarter" idx="11"/>
          </p:nvPr>
        </p:nvSpPr>
        <p:spPr/>
        <p:txBody>
          <a:bodyPr/>
          <a:lstStyle>
            <a:extLst/>
          </a:lstStyle>
          <a:p>
            <a:endParaRPr lang="es-GT"/>
          </a:p>
        </p:txBody>
      </p:sp>
      <p:sp>
        <p:nvSpPr>
          <p:cNvPr id="6" name="5 Marcador de número de diapositiva"/>
          <p:cNvSpPr>
            <a:spLocks noGrp="1"/>
          </p:cNvSpPr>
          <p:nvPr>
            <p:ph type="sldNum" sz="quarter" idx="12"/>
          </p:nvPr>
        </p:nvSpPr>
        <p:spPr/>
        <p:txBody>
          <a:bodyPr/>
          <a:lstStyle>
            <a:extLst/>
          </a:lstStyle>
          <a:p>
            <a:fld id="{33077AD7-6C00-44D3-9B46-D2426A683106}" type="slidenum">
              <a:rPr lang="es-GT" smtClean="0"/>
              <a:pPr/>
              <a:t>‹Nº›</a:t>
            </a:fld>
            <a:endParaRPr lang="es-GT"/>
          </a:p>
        </p:txBody>
      </p:sp>
    </p:spTree>
  </p:cSld>
  <p:clrMapOvr>
    <a:masterClrMapping/>
  </p:clrMapOvr>
  <p:transition spd="slow">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8" name="7 Marcador de fecha"/>
          <p:cNvSpPr>
            <a:spLocks noGrp="1"/>
          </p:cNvSpPr>
          <p:nvPr>
            <p:ph type="dt" sz="half" idx="10"/>
          </p:nvPr>
        </p:nvSpPr>
        <p:spPr>
          <a:xfrm>
            <a:off x="5562600" y="6513670"/>
            <a:ext cx="3002280" cy="274320"/>
          </a:xfrm>
        </p:spPr>
        <p:txBody>
          <a:bodyPr vert="horz" rtlCol="0"/>
          <a:lstStyle>
            <a:extLst/>
          </a:lstStyle>
          <a:p>
            <a:fld id="{D788D4FE-F2FC-49D7-BE70-6038DEA0747F}" type="datetimeFigureOut">
              <a:rPr lang="es-GT" smtClean="0"/>
              <a:pPr/>
              <a:t>15/07/2009</a:t>
            </a:fld>
            <a:endParaRPr lang="es-GT"/>
          </a:p>
        </p:txBody>
      </p:sp>
      <p:sp>
        <p:nvSpPr>
          <p:cNvPr id="9" name="8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3077AD7-6C00-44D3-9B46-D2426A683106}" type="slidenum">
              <a:rPr lang="es-GT" smtClean="0"/>
              <a:pPr/>
              <a:t>‹Nº›</a:t>
            </a:fld>
            <a:endParaRPr lang="es-GT"/>
          </a:p>
        </p:txBody>
      </p:sp>
      <p:sp>
        <p:nvSpPr>
          <p:cNvPr id="10" name="9 Marcador de pie de página"/>
          <p:cNvSpPr>
            <a:spLocks noGrp="1"/>
          </p:cNvSpPr>
          <p:nvPr>
            <p:ph type="ftr" sz="quarter" idx="12"/>
          </p:nvPr>
        </p:nvSpPr>
        <p:spPr>
          <a:xfrm>
            <a:off x="1600200" y="6513670"/>
            <a:ext cx="3907464" cy="274320"/>
          </a:xfrm>
        </p:spPr>
        <p:txBody>
          <a:bodyPr vert="horz" rtlCol="0"/>
          <a:lstStyle>
            <a:extLst/>
          </a:lstStyle>
          <a:p>
            <a:endParaRPr lang="es-GT"/>
          </a:p>
        </p:txBody>
      </p:sp>
    </p:spTree>
  </p:cSld>
  <p:clrMapOvr>
    <a:masterClrMapping/>
  </p:clrMapOvr>
  <p:transition spd="slow">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D788D4FE-F2FC-49D7-BE70-6038DEA0747F}" type="datetimeFigureOut">
              <a:rPr lang="es-GT" smtClean="0"/>
              <a:pPr/>
              <a:t>15/07/2009</a:t>
            </a:fld>
            <a:endParaRPr lang="es-GT"/>
          </a:p>
        </p:txBody>
      </p:sp>
      <p:sp>
        <p:nvSpPr>
          <p:cNvPr id="6" name="5 Marcador de pie de página"/>
          <p:cNvSpPr>
            <a:spLocks noGrp="1"/>
          </p:cNvSpPr>
          <p:nvPr>
            <p:ph type="ftr" sz="quarter" idx="11"/>
          </p:nvPr>
        </p:nvSpPr>
        <p:spPr/>
        <p:txBody>
          <a:bodyPr/>
          <a:lstStyle>
            <a:extLst/>
          </a:lstStyle>
          <a:p>
            <a:endParaRPr lang="es-GT"/>
          </a:p>
        </p:txBody>
      </p:sp>
      <p:sp>
        <p:nvSpPr>
          <p:cNvPr id="7" name="6 Marcador de número de diapositiva"/>
          <p:cNvSpPr>
            <a:spLocks noGrp="1"/>
          </p:cNvSpPr>
          <p:nvPr>
            <p:ph type="sldNum" sz="quarter" idx="12"/>
          </p:nvPr>
        </p:nvSpPr>
        <p:spPr>
          <a:xfrm>
            <a:off x="8641080" y="6514568"/>
            <a:ext cx="464288" cy="274320"/>
          </a:xfrm>
        </p:spPr>
        <p:txBody>
          <a:bodyPr/>
          <a:lstStyle>
            <a:extLst/>
          </a:lstStyle>
          <a:p>
            <a:fld id="{33077AD7-6C00-44D3-9B46-D2426A683106}" type="slidenum">
              <a:rPr lang="es-GT" smtClean="0"/>
              <a:pPr/>
              <a:t>‹Nº›</a:t>
            </a:fld>
            <a:endParaRPr lang="es-GT"/>
          </a:p>
        </p:txBody>
      </p:sp>
      <p:sp>
        <p:nvSpPr>
          <p:cNvPr id="10" name="9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slow">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9 Rectángulo"/>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10 Rectángulo"/>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1 Título"/>
          <p:cNvSpPr>
            <a:spLocks noGrp="1"/>
          </p:cNvSpPr>
          <p:nvPr>
            <p:ph type="title"/>
          </p:nvPr>
        </p:nvSpPr>
        <p:spPr>
          <a:xfrm>
            <a:off x="457200" y="251948"/>
            <a:ext cx="8229600" cy="1143000"/>
          </a:xfrm>
        </p:spPr>
        <p:txBody>
          <a:bodyPr anchor="b"/>
          <a:lstStyle>
            <a:lvl1pPr>
              <a:defRPr/>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D788D4FE-F2FC-49D7-BE70-6038DEA0747F}" type="datetimeFigureOut">
              <a:rPr lang="es-GT" smtClean="0"/>
              <a:pPr/>
              <a:t>15/07/2009</a:t>
            </a:fld>
            <a:endParaRPr lang="es-GT"/>
          </a:p>
        </p:txBody>
      </p:sp>
      <p:sp>
        <p:nvSpPr>
          <p:cNvPr id="8" name="7 Marcador de pie de página"/>
          <p:cNvSpPr>
            <a:spLocks noGrp="1"/>
          </p:cNvSpPr>
          <p:nvPr>
            <p:ph type="ftr" sz="quarter" idx="11"/>
          </p:nvPr>
        </p:nvSpPr>
        <p:spPr/>
        <p:txBody>
          <a:bodyPr/>
          <a:lstStyle>
            <a:extLst/>
          </a:lstStyle>
          <a:p>
            <a:endParaRPr lang="es-GT"/>
          </a:p>
        </p:txBody>
      </p:sp>
      <p:sp>
        <p:nvSpPr>
          <p:cNvPr id="9" name="8 Marcador de número de diapositiva"/>
          <p:cNvSpPr>
            <a:spLocks noGrp="1"/>
          </p:cNvSpPr>
          <p:nvPr>
            <p:ph type="sldNum" sz="quarter" idx="12"/>
          </p:nvPr>
        </p:nvSpPr>
        <p:spPr>
          <a:xfrm>
            <a:off x="8641080" y="6514568"/>
            <a:ext cx="464288" cy="274320"/>
          </a:xfrm>
        </p:spPr>
        <p:txBody>
          <a:bodyPr/>
          <a:lstStyle>
            <a:extLst/>
          </a:lstStyle>
          <a:p>
            <a:fld id="{33077AD7-6C00-44D3-9B46-D2426A683106}" type="slidenum">
              <a:rPr lang="es-GT" smtClean="0"/>
              <a:pPr/>
              <a:t>‹Nº›</a:t>
            </a:fld>
            <a:endParaRPr lang="es-GT"/>
          </a:p>
        </p:txBody>
      </p:sp>
    </p:spTree>
  </p:cSld>
  <p:clrMapOvr>
    <a:masterClrMapping/>
  </p:clrMapOvr>
  <p:transition spd="slow">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53218"/>
            <a:ext cx="8229600" cy="1143000"/>
          </a:xfrm>
        </p:spPr>
        <p:txBody>
          <a:bodyP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D788D4FE-F2FC-49D7-BE70-6038DEA0747F}" type="datetimeFigureOut">
              <a:rPr lang="es-GT" smtClean="0"/>
              <a:pPr/>
              <a:t>15/07/2009</a:t>
            </a:fld>
            <a:endParaRPr lang="es-GT"/>
          </a:p>
        </p:txBody>
      </p:sp>
      <p:sp>
        <p:nvSpPr>
          <p:cNvPr id="4" name="3 Marcador de pie de página"/>
          <p:cNvSpPr>
            <a:spLocks noGrp="1"/>
          </p:cNvSpPr>
          <p:nvPr>
            <p:ph type="ftr" sz="quarter" idx="11"/>
          </p:nvPr>
        </p:nvSpPr>
        <p:spPr/>
        <p:txBody>
          <a:bodyPr/>
          <a:lstStyle>
            <a:extLst/>
          </a:lstStyle>
          <a:p>
            <a:endParaRPr lang="es-GT"/>
          </a:p>
        </p:txBody>
      </p:sp>
      <p:sp>
        <p:nvSpPr>
          <p:cNvPr id="5" name="4 Marcador de número de diapositiva"/>
          <p:cNvSpPr>
            <a:spLocks noGrp="1"/>
          </p:cNvSpPr>
          <p:nvPr>
            <p:ph type="sldNum" sz="quarter" idx="12"/>
          </p:nvPr>
        </p:nvSpPr>
        <p:spPr/>
        <p:txBody>
          <a:bodyPr/>
          <a:lstStyle>
            <a:extLst/>
          </a:lstStyle>
          <a:p>
            <a:fld id="{33077AD7-6C00-44D3-9B46-D2426A683106}" type="slidenum">
              <a:rPr lang="es-GT" smtClean="0"/>
              <a:pPr/>
              <a:t>‹Nº›</a:t>
            </a:fld>
            <a:endParaRPr lang="es-GT"/>
          </a:p>
        </p:txBody>
      </p:sp>
      <p:sp>
        <p:nvSpPr>
          <p:cNvPr id="7" name="6 Rectángulo"/>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ransition spd="slow">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extLst/>
          </a:lstStyle>
          <a:p>
            <a:fld id="{D788D4FE-F2FC-49D7-BE70-6038DEA0747F}" type="datetimeFigureOut">
              <a:rPr lang="es-GT" smtClean="0"/>
              <a:pPr/>
              <a:t>15/07/2009</a:t>
            </a:fld>
            <a:endParaRPr lang="es-GT"/>
          </a:p>
        </p:txBody>
      </p:sp>
      <p:sp>
        <p:nvSpPr>
          <p:cNvPr id="3" name="2 Marcador de pie de página"/>
          <p:cNvSpPr>
            <a:spLocks noGrp="1"/>
          </p:cNvSpPr>
          <p:nvPr>
            <p:ph type="ftr" sz="quarter" idx="11"/>
          </p:nvPr>
        </p:nvSpPr>
        <p:spPr/>
        <p:txBody>
          <a:bodyPr/>
          <a:lstStyle>
            <a:extLst/>
          </a:lstStyle>
          <a:p>
            <a:endParaRPr lang="es-GT"/>
          </a:p>
        </p:txBody>
      </p:sp>
      <p:sp>
        <p:nvSpPr>
          <p:cNvPr id="4" name="3 Marcador de número de diapositiva"/>
          <p:cNvSpPr>
            <a:spLocks noGrp="1"/>
          </p:cNvSpPr>
          <p:nvPr>
            <p:ph type="sldNum" sz="quarter" idx="12"/>
          </p:nvPr>
        </p:nvSpPr>
        <p:spPr/>
        <p:txBody>
          <a:bodyPr/>
          <a:lstStyle>
            <a:extLst/>
          </a:lstStyle>
          <a:p>
            <a:fld id="{33077AD7-6C00-44D3-9B46-D2426A683106}" type="slidenum">
              <a:rPr lang="es-GT" smtClean="0"/>
              <a:pPr/>
              <a:t>‹Nº›</a:t>
            </a:fld>
            <a:endParaRPr lang="es-GT"/>
          </a:p>
        </p:txBody>
      </p:sp>
    </p:spTree>
  </p:cSld>
  <p:clrMapOvr>
    <a:masterClrMapping/>
  </p:clrMapOvr>
  <p:transition spd="slow">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Rectángulo"/>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4963136" y="304800"/>
            <a:ext cx="3931920" cy="762000"/>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9" name="8 Marcador de fecha"/>
          <p:cNvSpPr>
            <a:spLocks noGrp="1"/>
          </p:cNvSpPr>
          <p:nvPr>
            <p:ph type="dt" sz="half" idx="10"/>
          </p:nvPr>
        </p:nvSpPr>
        <p:spPr>
          <a:xfrm>
            <a:off x="5562600" y="6513670"/>
            <a:ext cx="3002280" cy="274320"/>
          </a:xfrm>
        </p:spPr>
        <p:txBody>
          <a:bodyPr vert="horz" rtlCol="0"/>
          <a:lstStyle>
            <a:extLst/>
          </a:lstStyle>
          <a:p>
            <a:fld id="{D788D4FE-F2FC-49D7-BE70-6038DEA0747F}" type="datetimeFigureOut">
              <a:rPr lang="es-GT" smtClean="0"/>
              <a:pPr/>
              <a:t>15/07/2009</a:t>
            </a:fld>
            <a:endParaRPr lang="es-GT"/>
          </a:p>
        </p:txBody>
      </p:sp>
      <p:sp>
        <p:nvSpPr>
          <p:cNvPr id="10" name="9 Marcador de número de diapositiva"/>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33077AD7-6C00-44D3-9B46-D2426A683106}" type="slidenum">
              <a:rPr lang="es-GT" smtClean="0"/>
              <a:pPr/>
              <a:t>‹Nº›</a:t>
            </a:fld>
            <a:endParaRPr lang="es-GT"/>
          </a:p>
        </p:txBody>
      </p:sp>
      <p:sp>
        <p:nvSpPr>
          <p:cNvPr id="11" name="10 Marcador de pie de página"/>
          <p:cNvSpPr>
            <a:spLocks noGrp="1"/>
          </p:cNvSpPr>
          <p:nvPr>
            <p:ph type="ftr" sz="quarter" idx="12"/>
          </p:nvPr>
        </p:nvSpPr>
        <p:spPr>
          <a:xfrm>
            <a:off x="1600200" y="6513670"/>
            <a:ext cx="3907464" cy="274320"/>
          </a:xfrm>
        </p:spPr>
        <p:txBody>
          <a:bodyPr vert="horz" rtlCol="0"/>
          <a:lstStyle>
            <a:extLst/>
          </a:lstStyle>
          <a:p>
            <a:endParaRPr lang="es-GT"/>
          </a:p>
        </p:txBody>
      </p:sp>
    </p:spTree>
  </p:cSld>
  <p:clrMapOvr>
    <a:masterClrMapping/>
  </p:clrMapOvr>
  <p:transition spd="slow">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3040443" y="4724400"/>
            <a:ext cx="5486400" cy="664536"/>
          </a:xfrm>
        </p:spPr>
        <p:txBody>
          <a:bodyPr anchor="b"/>
          <a:lstStyle>
            <a:lvl1pPr marL="0" algn="r">
              <a:buNone/>
              <a:defRPr sz="2000" b="1"/>
            </a:lvl1pPr>
            <a:extLst/>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
        <p:nvSpPr>
          <p:cNvPr id="13" name="12 Marcador de posición de imagen"/>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s-ES" smtClean="0">
                <a:solidFill>
                  <a:schemeClr val="lt1"/>
                </a:solidFill>
                <a:latin typeface="+mn-lt"/>
                <a:ea typeface="+mn-ea"/>
                <a:cs typeface="+mn-cs"/>
              </a:rPr>
              <a:t>Haga clic en el icono para agregar una imagen</a:t>
            </a:r>
            <a:endParaRPr kumimoji="0" lang="en-US" dirty="0">
              <a:solidFill>
                <a:schemeClr val="lt1"/>
              </a:solidFill>
              <a:latin typeface="+mn-lt"/>
              <a:ea typeface="+mn-ea"/>
              <a:cs typeface="+mn-cs"/>
            </a:endParaRPr>
          </a:p>
        </p:txBody>
      </p:sp>
      <p:sp>
        <p:nvSpPr>
          <p:cNvPr id="8" name="7 Marcador de fecha"/>
          <p:cNvSpPr>
            <a:spLocks noGrp="1"/>
          </p:cNvSpPr>
          <p:nvPr>
            <p:ph type="dt" sz="half" idx="10"/>
          </p:nvPr>
        </p:nvSpPr>
        <p:spPr>
          <a:xfrm>
            <a:off x="5562600" y="6509004"/>
            <a:ext cx="3002280" cy="274320"/>
          </a:xfrm>
        </p:spPr>
        <p:txBody>
          <a:bodyPr vert="horz" rtlCol="0"/>
          <a:lstStyle>
            <a:extLst/>
          </a:lstStyle>
          <a:p>
            <a:fld id="{D788D4FE-F2FC-49D7-BE70-6038DEA0747F}" type="datetimeFigureOut">
              <a:rPr lang="es-GT" smtClean="0"/>
              <a:pPr/>
              <a:t>15/07/2009</a:t>
            </a:fld>
            <a:endParaRPr lang="es-GT"/>
          </a:p>
        </p:txBody>
      </p:sp>
      <p:sp>
        <p:nvSpPr>
          <p:cNvPr id="9" name="8 Marcador de número de diapositiva"/>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33077AD7-6C00-44D3-9B46-D2426A683106}" type="slidenum">
              <a:rPr lang="es-GT" smtClean="0"/>
              <a:pPr/>
              <a:t>‹Nº›</a:t>
            </a:fld>
            <a:endParaRPr lang="es-GT"/>
          </a:p>
        </p:txBody>
      </p:sp>
      <p:sp>
        <p:nvSpPr>
          <p:cNvPr id="10" name="9 Marcador de pie de página"/>
          <p:cNvSpPr>
            <a:spLocks noGrp="1"/>
          </p:cNvSpPr>
          <p:nvPr>
            <p:ph type="ftr" sz="quarter" idx="12"/>
          </p:nvPr>
        </p:nvSpPr>
        <p:spPr>
          <a:xfrm>
            <a:off x="1600200" y="6509004"/>
            <a:ext cx="3907464" cy="274320"/>
          </a:xfrm>
        </p:spPr>
        <p:txBody>
          <a:bodyPr vert="horz" rtlCol="0"/>
          <a:lstStyle>
            <a:extLst/>
          </a:lstStyle>
          <a:p>
            <a:endParaRPr lang="es-GT"/>
          </a:p>
        </p:txBody>
      </p:sp>
    </p:spTree>
  </p:cSld>
  <p:clrMapOvr>
    <a:masterClrMapping/>
  </p:clrMapOvr>
  <p:transition spd="slow">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788D4FE-F2FC-49D7-BE70-6038DEA0747F}" type="datetimeFigureOut">
              <a:rPr lang="es-GT" smtClean="0"/>
              <a:pPr/>
              <a:t>15/07/2009</a:t>
            </a:fld>
            <a:endParaRPr lang="es-GT"/>
          </a:p>
        </p:txBody>
      </p:sp>
      <p:sp>
        <p:nvSpPr>
          <p:cNvPr id="5" name="4 Marcador de pie de página"/>
          <p:cNvSpPr>
            <a:spLocks noGrp="1"/>
          </p:cNvSpPr>
          <p:nvPr>
            <p:ph type="ftr" sz="quarter" idx="11"/>
          </p:nvPr>
        </p:nvSpPr>
        <p:spPr/>
        <p:txBody>
          <a:bodyPr/>
          <a:lstStyle>
            <a:extLst/>
          </a:lstStyle>
          <a:p>
            <a:endParaRPr lang="es-GT"/>
          </a:p>
        </p:txBody>
      </p:sp>
      <p:sp>
        <p:nvSpPr>
          <p:cNvPr id="6" name="5 Marcador de número de diapositiva"/>
          <p:cNvSpPr>
            <a:spLocks noGrp="1"/>
          </p:cNvSpPr>
          <p:nvPr>
            <p:ph type="sldNum" sz="quarter" idx="12"/>
          </p:nvPr>
        </p:nvSpPr>
        <p:spPr/>
        <p:txBody>
          <a:bodyPr/>
          <a:lstStyle>
            <a:extLst/>
          </a:lstStyle>
          <a:p>
            <a:fld id="{33077AD7-6C00-44D3-9B46-D2426A683106}" type="slidenum">
              <a:rPr lang="es-GT" smtClean="0"/>
              <a:pPr/>
              <a:t>‹Nº›</a:t>
            </a:fld>
            <a:endParaRPr lang="es-GT"/>
          </a:p>
        </p:txBody>
      </p:sp>
    </p:spTree>
  </p:cSld>
  <p:clrMapOvr>
    <a:masterClrMapping/>
  </p:clrMapOvr>
  <p:transition spd="slow">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lvl1pPr algn="l">
              <a:defRPr/>
            </a:lvl1pPr>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274638"/>
            <a:ext cx="60198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D788D4FE-F2FC-49D7-BE70-6038DEA0747F}" type="datetimeFigureOut">
              <a:rPr lang="es-GT" smtClean="0"/>
              <a:pPr/>
              <a:t>15/07/2009</a:t>
            </a:fld>
            <a:endParaRPr lang="es-GT"/>
          </a:p>
        </p:txBody>
      </p:sp>
      <p:sp>
        <p:nvSpPr>
          <p:cNvPr id="5" name="4 Marcador de pie de página"/>
          <p:cNvSpPr>
            <a:spLocks noGrp="1"/>
          </p:cNvSpPr>
          <p:nvPr>
            <p:ph type="ftr" sz="quarter" idx="11"/>
          </p:nvPr>
        </p:nvSpPr>
        <p:spPr/>
        <p:txBody>
          <a:bodyPr/>
          <a:lstStyle>
            <a:extLst/>
          </a:lstStyle>
          <a:p>
            <a:endParaRPr lang="es-GT"/>
          </a:p>
        </p:txBody>
      </p:sp>
      <p:sp>
        <p:nvSpPr>
          <p:cNvPr id="6" name="5 Marcador de número de diapositiva"/>
          <p:cNvSpPr>
            <a:spLocks noGrp="1"/>
          </p:cNvSpPr>
          <p:nvPr>
            <p:ph type="sldNum" sz="quarter" idx="12"/>
          </p:nvPr>
        </p:nvSpPr>
        <p:spPr/>
        <p:txBody>
          <a:bodyPr/>
          <a:lstStyle>
            <a:extLst/>
          </a:lstStyle>
          <a:p>
            <a:fld id="{33077AD7-6C00-44D3-9B46-D2426A683106}" type="slidenum">
              <a:rPr lang="es-GT" smtClean="0"/>
              <a:pPr/>
              <a:t>‹Nº›</a:t>
            </a:fld>
            <a:endParaRPr lang="es-GT"/>
          </a:p>
        </p:txBody>
      </p:sp>
    </p:spTree>
  </p:cSld>
  <p:clrMapOvr>
    <a:masterClrMapping/>
  </p:clrMapOvr>
  <p:transition spd="slow">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Redondear rectángulo de esquina diagonal"/>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2 Marcador de pie de página"/>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s-GT"/>
          </a:p>
        </p:txBody>
      </p:sp>
      <p:sp>
        <p:nvSpPr>
          <p:cNvPr id="14" name="13 Marcador de fecha"/>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788D4FE-F2FC-49D7-BE70-6038DEA0747F}" type="datetimeFigureOut">
              <a:rPr lang="es-GT" smtClean="0"/>
              <a:pPr/>
              <a:t>15/07/2009</a:t>
            </a:fld>
            <a:endParaRPr lang="es-GT"/>
          </a:p>
        </p:txBody>
      </p:sp>
      <p:sp>
        <p:nvSpPr>
          <p:cNvPr id="23" name="22 Marcador de número de diapositiva"/>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33077AD7-6C00-44D3-9B46-D2426A683106}" type="slidenum">
              <a:rPr lang="es-GT" smtClean="0"/>
              <a:pPr/>
              <a:t>‹Nº›</a:t>
            </a:fld>
            <a:endParaRPr lang="es-GT"/>
          </a:p>
        </p:txBody>
      </p:sp>
      <p:sp>
        <p:nvSpPr>
          <p:cNvPr id="22" name="21 Marcador de título"/>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slow">
    <p:dissolve/>
  </p:transition>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714489"/>
            <a:ext cx="7772400" cy="3000396"/>
          </a:xfrm>
        </p:spPr>
        <p:txBody>
          <a:bodyPr>
            <a:normAutofit fontScale="90000"/>
          </a:bodyPr>
          <a:lstStyle/>
          <a:p>
            <a:r>
              <a:rPr lang="es-ES" dirty="0" smtClean="0"/>
              <a:t>SITUACION SOCIO ECONOMICA DE LOS TRABAJADORAS DE LA INDUSTRIA Y LA MAQUILA EN GUATEMALA </a:t>
            </a:r>
            <a:endParaRPr lang="es-GT" dirty="0"/>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INTRODUCCION </a:t>
            </a:r>
            <a:endParaRPr lang="es-GT" dirty="0"/>
          </a:p>
        </p:txBody>
      </p:sp>
      <p:sp>
        <p:nvSpPr>
          <p:cNvPr id="3" name="2 Marcador de contenido"/>
          <p:cNvSpPr>
            <a:spLocks noGrp="1"/>
          </p:cNvSpPr>
          <p:nvPr>
            <p:ph idx="1"/>
          </p:nvPr>
        </p:nvSpPr>
        <p:spPr/>
        <p:txBody>
          <a:bodyPr>
            <a:normAutofit fontScale="92500" lnSpcReduction="20000"/>
          </a:bodyPr>
          <a:lstStyle/>
          <a:p>
            <a:r>
              <a:rPr lang="es-GT" dirty="0" smtClean="0"/>
              <a:t>La industria de la confección en Guatemala se desarrolla desde finales de los años  `70  y principios de los `80 impulsada por intereses de USA, en abaratar los costes de producción frenando así la competencia asiática. </a:t>
            </a:r>
          </a:p>
          <a:p>
            <a:r>
              <a:rPr lang="es-ES" dirty="0" smtClean="0"/>
              <a:t>Guatemala se </a:t>
            </a:r>
            <a:r>
              <a:rPr lang="es-ES" dirty="0" smtClean="0"/>
              <a:t>encontraba </a:t>
            </a:r>
            <a:r>
              <a:rPr lang="es-ES" dirty="0" smtClean="0"/>
              <a:t>viviendo el conflicto armado interno, por lo que era urgente la estimulación y generación de empleos que desviara la atención de la población, esta medida adoptada por parte de los gobierno militares de turno. </a:t>
            </a:r>
            <a:endParaRPr lang="es-GT" dirty="0" smtClean="0"/>
          </a:p>
        </p:txBody>
      </p:sp>
    </p:spTree>
  </p:cSld>
  <p:clrMapOvr>
    <a:masterClrMapping/>
  </p:clrMapOvr>
  <p:transition spd="slow">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28604"/>
            <a:ext cx="8229600" cy="5697559"/>
          </a:xfrm>
        </p:spPr>
        <p:txBody>
          <a:bodyPr>
            <a:normAutofit fontScale="92500" lnSpcReduction="20000"/>
          </a:bodyPr>
          <a:lstStyle/>
          <a:p>
            <a:r>
              <a:rPr lang="es-GT" dirty="0" smtClean="0"/>
              <a:t>Algunos países como USA, impulsaban como medias de presión a los gobiernos guatemaltecos la apertura hacia </a:t>
            </a:r>
            <a:r>
              <a:rPr lang="es-GT" dirty="0" smtClean="0"/>
              <a:t>las empresas </a:t>
            </a:r>
            <a:r>
              <a:rPr lang="es-GT" dirty="0" smtClean="0"/>
              <a:t>industriales, como una estrategia de presión que pudiera poner fin al conflicto armado.</a:t>
            </a:r>
          </a:p>
          <a:p>
            <a:r>
              <a:rPr lang="es-GT" dirty="0" smtClean="0"/>
              <a:t>Esta situación fue dado no solo la apertura sino la generación de condiciones que permitiera a los empresarios instalarse, entre ellas, la exoneración de impuestos  </a:t>
            </a:r>
          </a:p>
          <a:p>
            <a:r>
              <a:rPr lang="es-GT" dirty="0" smtClean="0"/>
              <a:t>En 1989, el Congreso de Guatemala aprobó el Decreto 29-89 que establecía el régimen jurídico vigente para el funcionamiento de maquilas independientes en el país.</a:t>
            </a:r>
          </a:p>
          <a:p>
            <a:endParaRPr lang="es-GT" dirty="0"/>
          </a:p>
        </p:txBody>
      </p:sp>
    </p:spTree>
  </p:cSld>
  <p:clrMapOvr>
    <a:masterClrMapping/>
  </p:clrMapOvr>
  <p:transition spd="slow">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85728"/>
            <a:ext cx="8229600" cy="5840435"/>
          </a:xfrm>
        </p:spPr>
        <p:txBody>
          <a:bodyPr>
            <a:normAutofit fontScale="92500" lnSpcReduction="10000"/>
          </a:bodyPr>
          <a:lstStyle/>
          <a:p>
            <a:r>
              <a:rPr lang="es-GT" dirty="0" smtClean="0"/>
              <a:t>Los inversores nacionales y extranjeros gozan de una exoneración fiscal de diez años y de exención en derechos y cargas arancelarias sobre la maquinaria, el equipo, las materias primas y los productos </a:t>
            </a:r>
            <a:r>
              <a:rPr lang="es-GT" dirty="0" err="1" smtClean="0"/>
              <a:t>semiacabados</a:t>
            </a:r>
            <a:r>
              <a:rPr lang="es-GT" dirty="0" smtClean="0"/>
              <a:t>. Otra ley, el Decreto 65-89 contempla el establecimiento de zonas francas privadas y operadas por empresas privadas donde los inversores disfrutan de los mismos incentivos y exoneraciones.</a:t>
            </a:r>
          </a:p>
          <a:p>
            <a:r>
              <a:rPr lang="es-ES" dirty="0" smtClean="0"/>
              <a:t>Entre otras condiciones que favorecen a los empresarios, los gobiernos dieron apertura a: </a:t>
            </a:r>
            <a:endParaRPr lang="es-GT" dirty="0"/>
          </a:p>
        </p:txBody>
      </p:sp>
    </p:spTree>
  </p:cSld>
  <p:clrMapOvr>
    <a:masterClrMapping/>
  </p:clrMapOvr>
  <p:transition spd="slow">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42918"/>
            <a:ext cx="8229600" cy="5483245"/>
          </a:xfrm>
        </p:spPr>
        <p:txBody>
          <a:bodyPr>
            <a:normAutofit fontScale="92500" lnSpcReduction="10000"/>
          </a:bodyPr>
          <a:lstStyle/>
          <a:p>
            <a:r>
              <a:rPr lang="es-ES" dirty="0" smtClean="0"/>
              <a:t>Energía barata, </a:t>
            </a:r>
          </a:p>
          <a:p>
            <a:r>
              <a:rPr lang="es-ES" dirty="0" smtClean="0"/>
              <a:t>Mano de obra barata y calificada. </a:t>
            </a:r>
          </a:p>
          <a:p>
            <a:r>
              <a:rPr lang="es-ES" dirty="0" smtClean="0"/>
              <a:t>No exigencia para la adquisición de accesorios, podían traer sus accesorios. </a:t>
            </a:r>
            <a:endParaRPr lang="es-GT" dirty="0" smtClean="0"/>
          </a:p>
          <a:p>
            <a:r>
              <a:rPr lang="es-GT" dirty="0" smtClean="0"/>
              <a:t>Por lo que el crecimiento de la industria de la maquila desde esa fecha en Guatemala ha sido impresionante. </a:t>
            </a:r>
          </a:p>
          <a:p>
            <a:r>
              <a:rPr lang="es-GT" dirty="0" smtClean="0"/>
              <a:t>El Ministerio de Economía dice que el número de maquilas que operan en el país puede cambiar casi a diario. La legislación guatemalteca permite que los propietarios de maquilas cierren sus puertas y vuelvan a abrir sus fábricas con un nuevo nombre.</a:t>
            </a:r>
            <a:endParaRPr lang="es-GT" dirty="0"/>
          </a:p>
        </p:txBody>
      </p:sp>
    </p:spTree>
  </p:cSld>
  <p:clrMapOvr>
    <a:masterClrMapping/>
  </p:clrMapOvr>
  <p:transition spd="slow">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Perfil de los y las trabajadoras de la industria en Guatemala. </a:t>
            </a:r>
            <a:endParaRPr lang="es-GT" dirty="0"/>
          </a:p>
        </p:txBody>
      </p:sp>
      <p:sp>
        <p:nvSpPr>
          <p:cNvPr id="3" name="2 Marcador de contenido"/>
          <p:cNvSpPr>
            <a:spLocks noGrp="1"/>
          </p:cNvSpPr>
          <p:nvPr>
            <p:ph idx="1"/>
          </p:nvPr>
        </p:nvSpPr>
        <p:spPr/>
        <p:txBody>
          <a:bodyPr>
            <a:normAutofit fontScale="92500" lnSpcReduction="20000"/>
          </a:bodyPr>
          <a:lstStyle/>
          <a:p>
            <a:r>
              <a:rPr lang="es-ES" dirty="0" smtClean="0"/>
              <a:t>Jóvenes de 19 a 30 años. </a:t>
            </a:r>
          </a:p>
          <a:p>
            <a:r>
              <a:rPr lang="es-ES" dirty="0" smtClean="0"/>
              <a:t>Sin discriminación de etnia.</a:t>
            </a:r>
          </a:p>
          <a:p>
            <a:r>
              <a:rPr lang="es-ES" dirty="0" smtClean="0"/>
              <a:t>Niveles educativos desde primaria a nivel técnico. Muy pocos con estudios universitarios. </a:t>
            </a:r>
          </a:p>
          <a:p>
            <a:r>
              <a:rPr lang="es-ES" dirty="0" smtClean="0"/>
              <a:t>Actualmente hay mayor contratación de jóvenes varones que mujeres. </a:t>
            </a:r>
          </a:p>
          <a:p>
            <a:r>
              <a:rPr lang="es-ES" dirty="0" smtClean="0"/>
              <a:t>Viven en hacinamientos familiares. </a:t>
            </a:r>
          </a:p>
          <a:p>
            <a:r>
              <a:rPr lang="es-ES" dirty="0" smtClean="0"/>
              <a:t>Evidencias niveles de desnutrición manifestados en el color del cabello, las uñas y las dentaduras. </a:t>
            </a:r>
          </a:p>
          <a:p>
            <a:pPr>
              <a:buNone/>
            </a:pPr>
            <a:endParaRPr lang="es-ES" dirty="0" smtClean="0"/>
          </a:p>
          <a:p>
            <a:endParaRPr lang="es-ES" dirty="0" smtClean="0"/>
          </a:p>
          <a:p>
            <a:endParaRPr lang="es-GT" dirty="0"/>
          </a:p>
        </p:txBody>
      </p:sp>
    </p:spTree>
  </p:cSld>
  <p:clrMapOvr>
    <a:masterClrMapping/>
  </p:clrMapOvr>
  <p:transition spd="slow">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Ingresos y distribución </a:t>
            </a:r>
            <a:endParaRPr lang="es-GT" dirty="0"/>
          </a:p>
        </p:txBody>
      </p:sp>
      <p:sp>
        <p:nvSpPr>
          <p:cNvPr id="3" name="2 Marcador de contenido"/>
          <p:cNvSpPr>
            <a:spLocks noGrp="1"/>
          </p:cNvSpPr>
          <p:nvPr>
            <p:ph idx="1"/>
          </p:nvPr>
        </p:nvSpPr>
        <p:spPr/>
        <p:txBody>
          <a:bodyPr>
            <a:normAutofit fontScale="92500" lnSpcReduction="20000"/>
          </a:bodyPr>
          <a:lstStyle/>
          <a:p>
            <a:r>
              <a:rPr lang="es-GT" dirty="0" smtClean="0"/>
              <a:t>El dato de la Canasta Básica Vital (CBV) se encontraba para el mes de noviembre en Q 1,974.00.  Mientras que el de la Canasta Básica Alimentaria (CBA) en Q 3,603.00.  Datos estimados por el Instituto Nacional de Estadística.</a:t>
            </a:r>
          </a:p>
          <a:p>
            <a:r>
              <a:rPr lang="es-ES" dirty="0" smtClean="0"/>
              <a:t>Por lo que haciendo una compensación de los ingresos, actuales de los trabajadores es de Q. 47. 75 diarios, un total al mes de Q. 1,432.50 mas la bonificación incentivo de Q. 250.00 hace en total, Q. 1682.50 </a:t>
            </a:r>
            <a:endParaRPr lang="es-GT" dirty="0"/>
          </a:p>
        </p:txBody>
      </p:sp>
    </p:spTree>
  </p:cSld>
  <p:clrMapOvr>
    <a:masterClrMapping/>
  </p:clrMapOvr>
  <p:transition spd="slow">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Condiciones de los trabajadoras</a:t>
            </a:r>
            <a:endParaRPr lang="es-GT" dirty="0"/>
          </a:p>
        </p:txBody>
      </p:sp>
      <p:sp>
        <p:nvSpPr>
          <p:cNvPr id="3" name="2 Marcador de contenido"/>
          <p:cNvSpPr>
            <a:spLocks noGrp="1"/>
          </p:cNvSpPr>
          <p:nvPr>
            <p:ph idx="1"/>
          </p:nvPr>
        </p:nvSpPr>
        <p:spPr/>
        <p:txBody>
          <a:bodyPr>
            <a:normAutofit fontScale="85000" lnSpcReduction="10000"/>
          </a:bodyPr>
          <a:lstStyle/>
          <a:p>
            <a:r>
              <a:rPr lang="es-GT" dirty="0" smtClean="0"/>
              <a:t>Las condiciones mínimas establecidas por la legislación laboral para la mayoría de trabajadoras y trabajadores del país no se cumplen en el sector de la maquila.</a:t>
            </a:r>
          </a:p>
          <a:p>
            <a:r>
              <a:rPr lang="es-GT" dirty="0" smtClean="0"/>
              <a:t> El desconocimiento de los derechos, así como la dificultad de formar sindicatos, son factores que atentan contra la posibilidad de mejoramiento de las condiciones de vida: </a:t>
            </a:r>
          </a:p>
          <a:p>
            <a:r>
              <a:rPr lang="es-GT" dirty="0" smtClean="0"/>
              <a:t>largas jornadas de trabajo de 12 a 16 horas, sin pago de horas extra y además obligatorias, son sólo la parte más visible de este problema.</a:t>
            </a:r>
            <a:endParaRPr lang="es-GT" dirty="0"/>
          </a:p>
        </p:txBody>
      </p:sp>
    </p:spTree>
  </p:cSld>
  <p:clrMapOvr>
    <a:masterClrMapping/>
  </p:clrMapOvr>
  <p:transition spd="slow">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1480"/>
            <a:ext cx="8229600" cy="5554683"/>
          </a:xfrm>
        </p:spPr>
        <p:txBody>
          <a:bodyPr>
            <a:normAutofit fontScale="77500" lnSpcReduction="20000"/>
          </a:bodyPr>
          <a:lstStyle/>
          <a:p>
            <a:r>
              <a:rPr lang="es-GT" dirty="0" smtClean="0"/>
              <a:t>Las mujeres tienen que soportar registros diarios al entrar y salir de las fábricas. Las instalaciones donde trabajan no reúnen las condiciones mínimas de salud y seguridad, como por ejemplo, </a:t>
            </a:r>
          </a:p>
          <a:p>
            <a:r>
              <a:rPr lang="es-GT" dirty="0" smtClean="0"/>
              <a:t>protectores para los oídos y nariz, </a:t>
            </a:r>
          </a:p>
          <a:p>
            <a:r>
              <a:rPr lang="es-GT" dirty="0" smtClean="0"/>
              <a:t>agua potable, </a:t>
            </a:r>
          </a:p>
          <a:p>
            <a:r>
              <a:rPr lang="es-GT" dirty="0" smtClean="0"/>
              <a:t>extintores, </a:t>
            </a:r>
          </a:p>
          <a:p>
            <a:r>
              <a:rPr lang="es-GT" dirty="0" smtClean="0"/>
              <a:t>salidas de emergencia, </a:t>
            </a:r>
          </a:p>
          <a:p>
            <a:r>
              <a:rPr lang="es-GT" dirty="0" smtClean="0"/>
              <a:t>botiquín, clínica médica, </a:t>
            </a:r>
          </a:p>
          <a:p>
            <a:r>
              <a:rPr lang="es-GT" dirty="0" smtClean="0"/>
              <a:t>Comedores y guarderías, como los lactarios maternos. </a:t>
            </a:r>
          </a:p>
          <a:p>
            <a:r>
              <a:rPr lang="es-GT" dirty="0" smtClean="0"/>
              <a:t>Las violaciones flagrantes de los derechos humanos son constantes: se golpea a las trabajadoras, acosándolas sexualmente, humillándolas y maltratándolas, forzándolas a jornadas de trabajo nocturno, etc.</a:t>
            </a:r>
            <a:endParaRPr lang="es-GT" dirty="0"/>
          </a:p>
        </p:txBody>
      </p:sp>
    </p:spTree>
  </p:cSld>
  <p:clrMapOvr>
    <a:masterClrMapping/>
  </p:clrMapOvr>
  <p:transition spd="slow">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42918"/>
            <a:ext cx="8229600" cy="5483245"/>
          </a:xfrm>
        </p:spPr>
        <p:txBody>
          <a:bodyPr>
            <a:normAutofit fontScale="92500" lnSpcReduction="10000"/>
          </a:bodyPr>
          <a:lstStyle/>
          <a:p>
            <a:r>
              <a:rPr lang="es-GT" dirty="0" smtClean="0"/>
              <a:t>Este sector es el que más empleo directo ha creado en los últimos años –en condiciones precarias-, incorporando a un 75% de fuerza laboral femenina y joven con 100 mil puestos de trabajo a junio de 2001. </a:t>
            </a:r>
          </a:p>
          <a:p>
            <a:r>
              <a:rPr lang="es-GT" dirty="0" smtClean="0"/>
              <a:t>El 85% de la población trabajadora son mujeres. </a:t>
            </a:r>
          </a:p>
          <a:p>
            <a:r>
              <a:rPr lang="es-GT" dirty="0" smtClean="0"/>
              <a:t>En los primeros años la fuerza laboral de las maquilas se engrosó de mujeres ladinas y urbanas, pero actualmente hay una presencia importante de mujeres indígenas de zonas rurales.</a:t>
            </a:r>
            <a:endParaRPr lang="es-GT" dirty="0"/>
          </a:p>
        </p:txBody>
      </p:sp>
    </p:spTree>
  </p:cSld>
  <p:clrMapOvr>
    <a:masterClrMapping/>
  </p:clrMapOvr>
  <p:transition spd="slow">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undición">
  <a:themeElements>
    <a:clrScheme name="Fundición">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Fundición">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undición">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266</TotalTime>
  <Words>711</Words>
  <Application>Microsoft Office PowerPoint</Application>
  <PresentationFormat>Presentación en pantalla (4:3)</PresentationFormat>
  <Paragraphs>40</Paragraphs>
  <Slides>10</Slides>
  <Notes>0</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Fundición</vt:lpstr>
      <vt:lpstr>SITUACION SOCIO ECONOMICA DE LOS TRABAJADORAS DE LA INDUSTRIA Y LA MAQUILA EN GUATEMALA </vt:lpstr>
      <vt:lpstr>INTRODUCCION </vt:lpstr>
      <vt:lpstr>Diapositiva 3</vt:lpstr>
      <vt:lpstr>Diapositiva 4</vt:lpstr>
      <vt:lpstr>Diapositiva 5</vt:lpstr>
      <vt:lpstr>Perfil de los y las trabajadoras de la industria en Guatemala. </vt:lpstr>
      <vt:lpstr>Ingresos y distribución </vt:lpstr>
      <vt:lpstr>Condiciones de los trabajadoras</vt:lpstr>
      <vt:lpstr>Diapositiva 9</vt:lpstr>
      <vt:lpstr>Diapositiva 10</vt:lpstr>
    </vt:vector>
  </TitlesOfParts>
  <Company>Hostal 20 de Octubre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SITUACION SOCIO ECONOMICA DE LOS TRABAJADORAS DE LA INDUSTRIA Y LA MAQUILA EN GUATEMALA </dc:title>
  <dc:creator>Martiza Velasquez Estrada</dc:creator>
  <cp:lastModifiedBy>Martiza Velasquez Estrada</cp:lastModifiedBy>
  <cp:revision>31</cp:revision>
  <dcterms:created xsi:type="dcterms:W3CDTF">2009-07-13T17:00:41Z</dcterms:created>
  <dcterms:modified xsi:type="dcterms:W3CDTF">2009-07-16T00:53:16Z</dcterms:modified>
</cp:coreProperties>
</file>