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72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ritza\Mis%20documentos\ATRAHDOM\proyectos\FCAM%20investigaci&#243;n\graficas%20de%20investigaci&#243;n%20201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GT"/>
  <c:chart>
    <c:title>
      <c:tx>
        <c:rich>
          <a:bodyPr/>
          <a:lstStyle/>
          <a:p>
            <a:pPr>
              <a:defRPr/>
            </a:pPr>
            <a:r>
              <a:rPr lang="en-US" sz="2400" baseline="0" dirty="0" err="1" smtClean="0"/>
              <a:t>Trabajan</a:t>
            </a:r>
            <a:r>
              <a:rPr lang="en-US" sz="2400" baseline="0" dirty="0" smtClean="0"/>
              <a:t> </a:t>
            </a:r>
            <a:r>
              <a:rPr lang="en-US" sz="2400" baseline="0" dirty="0" err="1"/>
              <a:t>actualmente</a:t>
            </a:r>
            <a:r>
              <a:rPr lang="en-US" sz="2400" baseline="0" dirty="0"/>
              <a:t>?</a:t>
            </a:r>
            <a:endParaRPr lang="en-US" sz="2400" dirty="0"/>
          </a:p>
        </c:rich>
      </c:tx>
      <c:layout>
        <c:manualLayout>
          <c:xMode val="edge"/>
          <c:yMode val="edge"/>
          <c:x val="1.1247795291021602E-2"/>
          <c:y val="0"/>
        </c:manualLayout>
      </c:layout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7859361329833916E-2"/>
          <c:y val="0.25715212630584827"/>
          <c:w val="0.67281036745406864"/>
          <c:h val="0.71742482216161985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7.9999440073910286E-2"/>
                  <c:y val="-0.36138203527626178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0"/>
                  <c:y val="-4.6629910425594306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0.12799910411825641"/>
                  <c:y val="-4.6629910425594306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3200"/>
                </a:pPr>
                <a:endParaRPr lang="es-GT"/>
              </a:p>
            </c:txPr>
            <c:dLblPos val="outEnd"/>
            <c:showVal val="1"/>
            <c:showLeaderLines val="1"/>
          </c:dLbls>
          <c:cat>
            <c:strRef>
              <c:f>Hoja1!$A$20:$A$22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n/c</c:v>
                </c:pt>
              </c:strCache>
            </c:strRef>
          </c:cat>
          <c:val>
            <c:numRef>
              <c:f>Hoja1!$B$20:$B$22</c:f>
              <c:numCache>
                <c:formatCode>0%</c:formatCode>
                <c:ptCount val="3"/>
                <c:pt idx="0">
                  <c:v>0.64000000000000024</c:v>
                </c:pt>
                <c:pt idx="1">
                  <c:v>0.34000000000000014</c:v>
                </c:pt>
                <c:pt idx="2">
                  <c:v>2.0000000000000007E-2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7964020122484776"/>
          <c:y val="0.6801722955362286"/>
          <c:w val="8.4248687664042046E-2"/>
          <c:h val="0.25115165482363461"/>
        </c:manualLayout>
      </c:layout>
      <c:txPr>
        <a:bodyPr/>
        <a:lstStyle/>
        <a:p>
          <a:pPr>
            <a:defRPr sz="1800"/>
          </a:pPr>
          <a:endParaRPr lang="es-GT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GT"/>
  <c:chart>
    <c:title>
      <c:tx>
        <c:rich>
          <a:bodyPr/>
          <a:lstStyle/>
          <a:p>
            <a:pPr>
              <a:defRPr sz="2400"/>
            </a:pPr>
            <a:r>
              <a:rPr lang="es-GT" sz="2400"/>
              <a:t>Gráfica No. 9</a:t>
            </a:r>
          </a:p>
          <a:p>
            <a:pPr>
              <a:defRPr sz="2400"/>
            </a:pPr>
            <a:r>
              <a:rPr lang="es-GT" sz="2400"/>
              <a:t>Forma en la que trabaja?</a:t>
            </a:r>
          </a:p>
        </c:rich>
      </c:tx>
      <c:layout>
        <c:manualLayout>
          <c:xMode val="edge"/>
          <c:yMode val="edge"/>
          <c:x val="0.6035687032176531"/>
          <c:y val="2.2448261287155914E-2"/>
        </c:manualLayout>
      </c:layout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3888888888888884E-2"/>
          <c:y val="0.25478352883759253"/>
          <c:w val="0.62343197725284361"/>
          <c:h val="0.72205433217717241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5.6598206474190726E-2"/>
                  <c:y val="-7.7448721395214304E-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-5.0931539807524094E-2"/>
                  <c:y val="-3.0068103983778481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7.165463692038497E-2"/>
                  <c:y val="-8.5872809582049306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7.5043744531933547E-3"/>
                  <c:y val="8.8129203153114958E-3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2400"/>
                </a:pPr>
                <a:endParaRPr lang="es-GT"/>
              </a:p>
            </c:txPr>
            <c:dLblPos val="inEnd"/>
            <c:showVal val="1"/>
          </c:dLbls>
          <c:cat>
            <c:strRef>
              <c:f>Hoja1!$A$154:$A$157</c:f>
              <c:strCache>
                <c:ptCount val="4"/>
                <c:pt idx="0">
                  <c:v>Formal </c:v>
                </c:pt>
                <c:pt idx="1">
                  <c:v>Informal</c:v>
                </c:pt>
                <c:pt idx="2">
                  <c:v>Eventual </c:v>
                </c:pt>
                <c:pt idx="3">
                  <c:v>n/c</c:v>
                </c:pt>
              </c:strCache>
            </c:strRef>
          </c:cat>
          <c:val>
            <c:numRef>
              <c:f>Hoja1!$B$154:$B$157</c:f>
              <c:numCache>
                <c:formatCode>0%</c:formatCode>
                <c:ptCount val="4"/>
                <c:pt idx="0">
                  <c:v>0.46</c:v>
                </c:pt>
                <c:pt idx="1">
                  <c:v>0.2</c:v>
                </c:pt>
                <c:pt idx="2">
                  <c:v>0.33000000000000013</c:v>
                </c:pt>
                <c:pt idx="3">
                  <c:v>1.0000000000000004E-2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7620975503062162"/>
          <c:y val="0.45290716709191836"/>
          <c:w val="0.15156802274715678"/>
          <c:h val="0.33507092101292263"/>
        </c:manualLayout>
      </c:layout>
      <c:txPr>
        <a:bodyPr/>
        <a:lstStyle/>
        <a:p>
          <a:pPr>
            <a:defRPr sz="1800"/>
          </a:pPr>
          <a:endParaRPr lang="es-GT"/>
        </a:p>
      </c:txPr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GT"/>
  <c:chart>
    <c:title>
      <c:tx>
        <c:rich>
          <a:bodyPr/>
          <a:lstStyle/>
          <a:p>
            <a:pPr>
              <a:defRPr/>
            </a:pPr>
            <a:r>
              <a:rPr lang="es-GT" sz="1200"/>
              <a:t>Gráfica No. 10</a:t>
            </a:r>
          </a:p>
          <a:p>
            <a:pPr>
              <a:defRPr/>
            </a:pPr>
            <a:r>
              <a:rPr lang="es-GT" sz="1200"/>
              <a:t>Cuando gana al mes?</a:t>
            </a:r>
          </a:p>
        </c:rich>
      </c:tx>
      <c:layout>
        <c:manualLayout>
          <c:xMode val="edge"/>
          <c:yMode val="edge"/>
          <c:x val="0.73328257044792433"/>
          <c:y val="3.4956501223863873E-2"/>
        </c:manualLayout>
      </c:layout>
      <c:overlay val="1"/>
    </c:title>
    <c:view3D>
      <c:depthPercent val="100"/>
      <c:rAngAx val="1"/>
    </c:view3D>
    <c:sideWall>
      <c:spPr>
        <a:solidFill>
          <a:schemeClr val="accent1">
            <a:lumMod val="40000"/>
            <a:lumOff val="60000"/>
          </a:schemeClr>
        </a:solidFill>
      </c:spPr>
    </c:sideWall>
    <c:backWall>
      <c:spPr>
        <a:solidFill>
          <a:schemeClr val="accent1">
            <a:lumMod val="40000"/>
            <a:lumOff val="60000"/>
          </a:schemeClr>
        </a:solidFill>
      </c:spPr>
    </c:backWall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chemeClr val="bg2">
                  <a:lumMod val="50000"/>
                </a:schemeClr>
              </a:solidFill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4"/>
            <c:spPr>
              <a:solidFill>
                <a:srgbClr val="FF0000"/>
              </a:solidFill>
            </c:spPr>
          </c:dPt>
          <c:dLbls>
            <c:showVal val="1"/>
          </c:dLbls>
          <c:cat>
            <c:strRef>
              <c:f>Hoja1!$A$172:$A$176</c:f>
              <c:strCache>
                <c:ptCount val="5"/>
                <c:pt idx="0">
                  <c:v>de Q.300 a Q.800 mensuales </c:v>
                </c:pt>
                <c:pt idx="1">
                  <c:v>de Q.1,000 a Q. 1,800 mensuales</c:v>
                </c:pt>
                <c:pt idx="2">
                  <c:v>de Q. 1,801 aQ. 2,500 mensuales</c:v>
                </c:pt>
                <c:pt idx="3">
                  <c:v>de Q. 3,000 a más mensuales</c:v>
                </c:pt>
                <c:pt idx="4">
                  <c:v>eventual, menos del mínimo </c:v>
                </c:pt>
              </c:strCache>
            </c:strRef>
          </c:cat>
          <c:val>
            <c:numRef>
              <c:f>Hoja1!$B$172:$B$176</c:f>
              <c:numCache>
                <c:formatCode>0%</c:formatCode>
                <c:ptCount val="5"/>
                <c:pt idx="0">
                  <c:v>0.15000000000000005</c:v>
                </c:pt>
                <c:pt idx="1">
                  <c:v>0.32000000000000012</c:v>
                </c:pt>
                <c:pt idx="2">
                  <c:v>0.24000000000000005</c:v>
                </c:pt>
                <c:pt idx="3">
                  <c:v>3.0000000000000002E-2</c:v>
                </c:pt>
                <c:pt idx="4">
                  <c:v>0.26</c:v>
                </c:pt>
              </c:numCache>
            </c:numRef>
          </c:val>
        </c:ser>
        <c:dLbls>
          <c:showVal val="1"/>
        </c:dLbls>
        <c:shape val="box"/>
        <c:axId val="52066944"/>
        <c:axId val="52072832"/>
        <c:axId val="0"/>
      </c:bar3DChart>
      <c:catAx>
        <c:axId val="52066944"/>
        <c:scaling>
          <c:orientation val="minMax"/>
        </c:scaling>
        <c:axPos val="b"/>
        <c:numFmt formatCode="General" sourceLinked="1"/>
        <c:tickLblPos val="nextTo"/>
        <c:crossAx val="52072832"/>
        <c:crosses val="autoZero"/>
        <c:auto val="1"/>
        <c:lblAlgn val="ctr"/>
        <c:lblOffset val="100"/>
      </c:catAx>
      <c:valAx>
        <c:axId val="52072832"/>
        <c:scaling>
          <c:orientation val="minMax"/>
        </c:scaling>
        <c:axPos val="l"/>
        <c:majorGridlines/>
        <c:numFmt formatCode="0%" sourceLinked="1"/>
        <c:tickLblPos val="nextTo"/>
        <c:crossAx val="520669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579951544518586"/>
          <c:y val="0.15787568688745382"/>
          <c:w val="0.16662902714083816"/>
          <c:h val="0.69244782604421662"/>
        </c:manualLayout>
      </c:layout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GT"/>
  <c:chart>
    <c:title>
      <c:tx>
        <c:rich>
          <a:bodyPr/>
          <a:lstStyle/>
          <a:p>
            <a:pPr>
              <a:defRPr sz="2000"/>
            </a:pPr>
            <a:r>
              <a:rPr lang="es-GT" sz="2000"/>
              <a:t>Gráfica</a:t>
            </a:r>
            <a:r>
              <a:rPr lang="es-GT" sz="2000" baseline="0"/>
              <a:t> No. 8</a:t>
            </a:r>
          </a:p>
          <a:p>
            <a:pPr>
              <a:defRPr sz="2000"/>
            </a:pPr>
            <a:r>
              <a:rPr lang="es-GT" sz="2000" baseline="0"/>
              <a:t>Le costó conseguir trabajo?</a:t>
            </a:r>
            <a:endParaRPr lang="es-GT" sz="200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208333333333333"/>
          <c:y val="0.22569444444444456"/>
          <c:w val="0.69166666666666654"/>
          <c:h val="0.71875000000000044"/>
        </c:manualLayout>
      </c:layout>
      <c:pie3DChart>
        <c:varyColors val="1"/>
        <c:ser>
          <c:idx val="0"/>
          <c:order val="0"/>
          <c:explosion val="25"/>
          <c:dPt>
            <c:idx val="0"/>
            <c:explosion val="9"/>
          </c:dPt>
          <c:dPt>
            <c:idx val="1"/>
            <c:explosion val="19"/>
          </c:dPt>
          <c:dPt>
            <c:idx val="2"/>
            <c:explosion val="7"/>
          </c:dPt>
          <c:dLbls>
            <c:txPr>
              <a:bodyPr/>
              <a:lstStyle/>
              <a:p>
                <a:pPr>
                  <a:defRPr sz="2800" b="1"/>
                </a:pPr>
                <a:endParaRPr lang="es-GT"/>
              </a:p>
            </c:txPr>
            <c:dLblPos val="inEnd"/>
            <c:showVal val="1"/>
            <c:showLeaderLines val="1"/>
          </c:dLbls>
          <c:cat>
            <c:strRef>
              <c:f>Hoja1!$A$137:$A$139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n/c</c:v>
                </c:pt>
              </c:strCache>
            </c:strRef>
          </c:cat>
          <c:val>
            <c:numRef>
              <c:f>Hoja1!$B$137:$B$139</c:f>
              <c:numCache>
                <c:formatCode>0%</c:formatCode>
                <c:ptCount val="3"/>
                <c:pt idx="0">
                  <c:v>0.34</c:v>
                </c:pt>
                <c:pt idx="1">
                  <c:v>0.15000000000000005</c:v>
                </c:pt>
                <c:pt idx="2">
                  <c:v>0.17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9238741858656554"/>
          <c:y val="0.29457200600181671"/>
          <c:w val="6.6866554875085096E-2"/>
          <c:h val="0.5506803745412856"/>
        </c:manualLayout>
      </c:layout>
      <c:txPr>
        <a:bodyPr/>
        <a:lstStyle/>
        <a:p>
          <a:pPr>
            <a:defRPr sz="1400"/>
          </a:pPr>
          <a:endParaRPr lang="es-GT"/>
        </a:p>
      </c:txPr>
    </c:legend>
    <c:plotVisOnly val="1"/>
    <c:dispBlanksAs val="zero"/>
  </c:chart>
  <c:spPr>
    <a:scene3d>
      <a:camera prst="orthographicFront"/>
      <a:lightRig rig="threePt" dir="t"/>
    </a:scene3d>
    <a:sp3d/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GT"/>
  <c:chart>
    <c:title>
      <c:tx>
        <c:rich>
          <a:bodyPr/>
          <a:lstStyle/>
          <a:p>
            <a:pPr>
              <a:defRPr sz="2000"/>
            </a:pPr>
            <a:r>
              <a:rPr lang="es-GT" sz="2000"/>
              <a:t>Gráfico No. 7</a:t>
            </a:r>
          </a:p>
          <a:p>
            <a:pPr>
              <a:defRPr sz="2000"/>
            </a:pPr>
            <a:r>
              <a:rPr lang="es-GT" sz="2000"/>
              <a:t>Cuanto tiempo paso sin trabajo?</a:t>
            </a:r>
          </a:p>
        </c:rich>
      </c:tx>
      <c:layout>
        <c:manualLayout>
          <c:xMode val="edge"/>
          <c:yMode val="edge"/>
          <c:x val="0.49337644949077536"/>
          <c:y val="5.1682062130293423E-2"/>
        </c:manualLayout>
      </c:layout>
      <c:overlay val="1"/>
    </c:title>
    <c:view3D>
      <c:depthPercent val="100"/>
      <c:perspective val="30"/>
    </c:view3D>
    <c:plotArea>
      <c:layout>
        <c:manualLayout>
          <c:layoutTarget val="inner"/>
          <c:xMode val="edge"/>
          <c:yMode val="edge"/>
          <c:x val="7.0636093361094443E-2"/>
          <c:y val="5.565748297328664E-2"/>
          <c:w val="0.40000952033502651"/>
          <c:h val="0.82714031664662779"/>
        </c:manualLayout>
      </c:layout>
      <c:bar3DChart>
        <c:barDir val="col"/>
        <c:grouping val="clustered"/>
        <c:ser>
          <c:idx val="0"/>
          <c:order val="0"/>
          <c:dPt>
            <c:idx val="1"/>
            <c:spPr>
              <a:solidFill>
                <a:srgbClr val="7030A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Lbls>
            <c:showVal val="1"/>
          </c:dLbls>
          <c:cat>
            <c:strRef>
              <c:f>Hoja1!$C$116:$C$119</c:f>
              <c:strCache>
                <c:ptCount val="4"/>
                <c:pt idx="0">
                  <c:v>1 año</c:v>
                </c:pt>
                <c:pt idx="1">
                  <c:v>2 años</c:v>
                </c:pt>
                <c:pt idx="2">
                  <c:v>3 años</c:v>
                </c:pt>
                <c:pt idx="3">
                  <c:v>No tiene trabajo formal</c:v>
                </c:pt>
              </c:strCache>
            </c:strRef>
          </c:cat>
          <c:val>
            <c:numRef>
              <c:f>Hoja1!$D$116:$D$119</c:f>
              <c:numCache>
                <c:formatCode>0%</c:formatCode>
                <c:ptCount val="4"/>
                <c:pt idx="0">
                  <c:v>0.27</c:v>
                </c:pt>
                <c:pt idx="1">
                  <c:v>0.53</c:v>
                </c:pt>
                <c:pt idx="2">
                  <c:v>0.11</c:v>
                </c:pt>
                <c:pt idx="3">
                  <c:v>0.33000000000000013</c:v>
                </c:pt>
              </c:numCache>
            </c:numRef>
          </c:val>
        </c:ser>
        <c:dLbls>
          <c:showVal val="1"/>
        </c:dLbls>
        <c:shape val="box"/>
        <c:axId val="52648192"/>
        <c:axId val="52649984"/>
        <c:axId val="0"/>
      </c:bar3DChart>
      <c:catAx>
        <c:axId val="52648192"/>
        <c:scaling>
          <c:orientation val="minMax"/>
        </c:scaling>
        <c:axPos val="b"/>
        <c:numFmt formatCode="General" sourceLinked="1"/>
        <c:tickLblPos val="nextTo"/>
        <c:crossAx val="52649984"/>
        <c:crosses val="autoZero"/>
        <c:auto val="1"/>
        <c:lblAlgn val="ctr"/>
        <c:lblOffset val="100"/>
      </c:catAx>
      <c:valAx>
        <c:axId val="52649984"/>
        <c:scaling>
          <c:orientation val="minMax"/>
        </c:scaling>
        <c:axPos val="l"/>
        <c:majorGridlines/>
        <c:numFmt formatCode="0%" sourceLinked="1"/>
        <c:tickLblPos val="nextTo"/>
        <c:crossAx val="5264819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7544196478202658"/>
          <c:y val="0.37611689583578223"/>
          <c:w val="0.22102637722770838"/>
          <c:h val="0.55768684138363311"/>
        </c:manualLayout>
      </c:layout>
      <c:txPr>
        <a:bodyPr/>
        <a:lstStyle/>
        <a:p>
          <a:pPr>
            <a:defRPr sz="1600"/>
          </a:pPr>
          <a:endParaRPr lang="es-GT"/>
        </a:p>
      </c:txPr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GT"/>
  <c:chart>
    <c:title>
      <c:tx>
        <c:rich>
          <a:bodyPr/>
          <a:lstStyle/>
          <a:p>
            <a:pPr>
              <a:defRPr sz="2000"/>
            </a:pPr>
            <a:r>
              <a:rPr lang="es-GT" sz="2000"/>
              <a:t>Gráfica No. 6</a:t>
            </a:r>
          </a:p>
          <a:p>
            <a:pPr>
              <a:defRPr sz="2000"/>
            </a:pPr>
            <a:r>
              <a:rPr lang="es-GT" sz="2000"/>
              <a:t>Cuanto</a:t>
            </a:r>
            <a:r>
              <a:rPr lang="es-GT" sz="2000" baseline="0"/>
              <a:t> tiempo tiene de estar trabajando?</a:t>
            </a:r>
            <a:endParaRPr lang="es-GT" sz="2000"/>
          </a:p>
        </c:rich>
      </c:tx>
      <c:layout/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2245991178238353"/>
          <c:w val="0.60051531058617713"/>
          <c:h val="0.77754008821761655"/>
        </c:manualLayout>
      </c:layout>
      <c:pie3DChart>
        <c:varyColors val="1"/>
        <c:ser>
          <c:idx val="0"/>
          <c:order val="0"/>
          <c:dPt>
            <c:idx val="0"/>
            <c:explosion val="4"/>
          </c:dPt>
          <c:dPt>
            <c:idx val="2"/>
            <c:explosion val="17"/>
          </c:dPt>
          <c:dPt>
            <c:idx val="4"/>
            <c:explosion val="2"/>
          </c:dPt>
          <c:dLbls>
            <c:dLbl>
              <c:idx val="0"/>
              <c:layout/>
              <c:dLblPos val="bestFit"/>
              <c:showVal val="1"/>
            </c:dLbl>
            <c:dLbl>
              <c:idx val="1"/>
              <c:layout/>
              <c:dLblPos val="bestFit"/>
              <c:showVal val="1"/>
            </c:dLbl>
            <c:dLbl>
              <c:idx val="2"/>
              <c:layout>
                <c:manualLayout>
                  <c:x val="-7.5822397200350023E-3"/>
                  <c:y val="-0.21180986246240802"/>
                </c:manualLayout>
              </c:layout>
              <c:dLblPos val="bestFit"/>
              <c:showVal val="1"/>
            </c:dLbl>
            <c:dLbl>
              <c:idx val="3"/>
              <c:layout/>
              <c:dLblPos val="bestFit"/>
              <c:showVal val="1"/>
            </c:dLbl>
            <c:dLbl>
              <c:idx val="4"/>
              <c:layout/>
              <c:dLblPos val="bestFit"/>
              <c:showVal val="1"/>
            </c:dLbl>
            <c:delete val="1"/>
          </c:dLbls>
          <c:cat>
            <c:strRef>
              <c:f>Hoja1!$C$98:$C$102</c:f>
              <c:strCache>
                <c:ptCount val="5"/>
                <c:pt idx="0">
                  <c:v>de 1 a 3 años </c:v>
                </c:pt>
                <c:pt idx="1">
                  <c:v>de 4 a 6 años </c:v>
                </c:pt>
                <c:pt idx="2">
                  <c:v>de 7 a 12 años </c:v>
                </c:pt>
                <c:pt idx="3">
                  <c:v>de 13 a 25 años </c:v>
                </c:pt>
                <c:pt idx="4">
                  <c:v>n/t, formal </c:v>
                </c:pt>
              </c:strCache>
            </c:strRef>
          </c:cat>
          <c:val>
            <c:numRef>
              <c:f>Hoja1!$D$98:$D$102</c:f>
              <c:numCache>
                <c:formatCode>0%</c:formatCode>
                <c:ptCount val="5"/>
                <c:pt idx="0">
                  <c:v>0.31000000000000011</c:v>
                </c:pt>
                <c:pt idx="1">
                  <c:v>6.0000000000000019E-2</c:v>
                </c:pt>
                <c:pt idx="2">
                  <c:v>0.25</c:v>
                </c:pt>
                <c:pt idx="3">
                  <c:v>0.05</c:v>
                </c:pt>
                <c:pt idx="4">
                  <c:v>0.33000000000000013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3940419947506553"/>
          <c:y val="0.49903907844852724"/>
          <c:w val="0.23004024496937892"/>
          <c:h val="0.41903361038203557"/>
        </c:manualLayout>
      </c:layout>
      <c:txPr>
        <a:bodyPr/>
        <a:lstStyle/>
        <a:p>
          <a:pPr>
            <a:defRPr sz="1800"/>
          </a:pPr>
          <a:endParaRPr lang="es-GT"/>
        </a:p>
      </c:txPr>
    </c:legend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GT"/>
  <c:chart>
    <c:title>
      <c:tx>
        <c:rich>
          <a:bodyPr/>
          <a:lstStyle/>
          <a:p>
            <a:pPr>
              <a:defRPr sz="1800"/>
            </a:pPr>
            <a:r>
              <a:rPr lang="es-GT" sz="1800"/>
              <a:t>Gráfica No. 11</a:t>
            </a:r>
          </a:p>
          <a:p>
            <a:pPr>
              <a:defRPr sz="1800"/>
            </a:pPr>
            <a:r>
              <a:rPr lang="es-GT" sz="1800"/>
              <a:t>Sabe</a:t>
            </a:r>
            <a:r>
              <a:rPr lang="es-GT" sz="1800" baseline="0"/>
              <a:t> cuanto es el monto del salario mínimo?</a:t>
            </a:r>
            <a:endParaRPr lang="es-GT" sz="1800"/>
          </a:p>
        </c:rich>
      </c:tx>
      <c:layout>
        <c:manualLayout>
          <c:xMode val="edge"/>
          <c:yMode val="edge"/>
          <c:x val="0.1796388888888889"/>
          <c:y val="0"/>
        </c:manualLayout>
      </c:layout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2222222222222271E-2"/>
          <c:y val="0.21772410646121557"/>
          <c:w val="0.67964020122484792"/>
          <c:h val="0.7266867599742185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chemeClr val="accent3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3.3950617283950615E-2"/>
                  <c:y val="-3.9284457252522831E-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3.0555555555555572E-2"/>
                  <c:y val="0.13897283391141421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-0.27314814814814814"/>
                  <c:y val="5.612065321788976E-3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2400"/>
                </a:pPr>
                <a:endParaRPr lang="es-GT"/>
              </a:p>
            </c:txPr>
            <c:dLblPos val="outEnd"/>
            <c:showVal val="1"/>
            <c:showLeaderLines val="1"/>
          </c:dLbls>
          <c:cat>
            <c:strRef>
              <c:f>Hoja1!$A$201:$A$203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n/c</c:v>
                </c:pt>
              </c:strCache>
            </c:strRef>
          </c:cat>
          <c:val>
            <c:numRef>
              <c:f>Hoja1!$B$201:$B$203</c:f>
              <c:numCache>
                <c:formatCode>0%</c:formatCode>
                <c:ptCount val="3"/>
                <c:pt idx="0">
                  <c:v>0.38000000000000012</c:v>
                </c:pt>
                <c:pt idx="1">
                  <c:v>0.59</c:v>
                </c:pt>
                <c:pt idx="2">
                  <c:v>2.0000000000000007E-2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2400"/>
          </a:pPr>
          <a:endParaRPr lang="es-GT"/>
        </a:p>
      </c:txPr>
    </c:legend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GT"/>
  <c:chart>
    <c:title>
      <c:tx>
        <c:rich>
          <a:bodyPr/>
          <a:lstStyle/>
          <a:p>
            <a:pPr>
              <a:defRPr sz="1800"/>
            </a:pPr>
            <a:r>
              <a:rPr lang="es-GT" sz="1800"/>
              <a:t>Gráfica</a:t>
            </a:r>
            <a:r>
              <a:rPr lang="es-GT" sz="1800" baseline="0"/>
              <a:t> No. 13</a:t>
            </a:r>
          </a:p>
          <a:p>
            <a:pPr>
              <a:defRPr sz="1800"/>
            </a:pPr>
            <a:r>
              <a:rPr lang="es-GT" sz="1800" baseline="0"/>
              <a:t>Cuando cree que debe ser el salario mínimo diario?</a:t>
            </a:r>
            <a:endParaRPr lang="es-GT" sz="1800"/>
          </a:p>
        </c:rich>
      </c:tx>
      <c:layout/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1772009024675529"/>
          <c:y val="0.24705371635134526"/>
          <c:w val="0.77537010809998974"/>
          <c:h val="0.60269503216920073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7.041994200077872E-3"/>
                  <c:y val="2.0083736841889716E-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1.3734371179295029E-3"/>
                  <c:y val="1.072067743023182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5.4300312504009154E-3"/>
                  <c:y val="-4.1192683469554154E-4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-6.0711340713773551E-3"/>
                  <c:y val="-7.9683440882526865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1.2469129213146211E-2"/>
                  <c:y val="-3.3408733804483892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3.7717698782215002E-2"/>
                  <c:y val="-0.23235813267115621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-1.6707979423474999E-2"/>
                  <c:y val="4.6089391194662876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1800"/>
                </a:pPr>
                <a:endParaRPr lang="es-GT"/>
              </a:p>
            </c:txPr>
            <c:dLblPos val="inEnd"/>
            <c:showVal val="1"/>
            <c:showLeaderLines val="1"/>
          </c:dLbls>
          <c:cat>
            <c:strRef>
              <c:f>Hoja1!$A$237:$A$243</c:f>
              <c:strCache>
                <c:ptCount val="7"/>
                <c:pt idx="0">
                  <c:v>Q. 60 diarios </c:v>
                </c:pt>
                <c:pt idx="1">
                  <c:v>Q. 70 diarios </c:v>
                </c:pt>
                <c:pt idx="2">
                  <c:v>Q. 75 diarios </c:v>
                </c:pt>
                <c:pt idx="3">
                  <c:v>Q. 80 diarios </c:v>
                </c:pt>
                <c:pt idx="4">
                  <c:v>Q. 90 diarios </c:v>
                </c:pt>
                <c:pt idx="5">
                  <c:v>Q. 100 diarios </c:v>
                </c:pt>
                <c:pt idx="6">
                  <c:v>Q. 120 diarios </c:v>
                </c:pt>
              </c:strCache>
            </c:strRef>
          </c:cat>
          <c:val>
            <c:numRef>
              <c:f>Hoja1!$B$237:$B$243</c:f>
              <c:numCache>
                <c:formatCode>0%</c:formatCode>
                <c:ptCount val="7"/>
                <c:pt idx="0">
                  <c:v>2.0000000000000007E-2</c:v>
                </c:pt>
                <c:pt idx="1">
                  <c:v>0.11</c:v>
                </c:pt>
                <c:pt idx="2">
                  <c:v>4.0000000000000015E-2</c:v>
                </c:pt>
                <c:pt idx="3">
                  <c:v>0.17</c:v>
                </c:pt>
                <c:pt idx="4">
                  <c:v>0.14000000000000001</c:v>
                </c:pt>
                <c:pt idx="5">
                  <c:v>0.4900000000000001</c:v>
                </c:pt>
                <c:pt idx="6">
                  <c:v>3.0000000000000002E-2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l"/>
      <c:layout>
        <c:manualLayout>
          <c:xMode val="edge"/>
          <c:yMode val="edge"/>
          <c:x val="1.4190001397754283E-2"/>
          <c:y val="0.22568258513140413"/>
          <c:w val="0.20854514487464229"/>
          <c:h val="0.74801104407403662"/>
        </c:manualLayout>
      </c:layout>
      <c:txPr>
        <a:bodyPr/>
        <a:lstStyle/>
        <a:p>
          <a:pPr>
            <a:defRPr sz="1800"/>
          </a:pPr>
          <a:endParaRPr lang="es-GT"/>
        </a:p>
      </c:txPr>
    </c:legend>
    <c:plotVisOnly val="1"/>
    <c:dispBlanksAs val="zero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GT"/>
  <c:chart>
    <c:title>
      <c:tx>
        <c:rich>
          <a:bodyPr/>
          <a:lstStyle/>
          <a:p>
            <a:pPr>
              <a:defRPr sz="1600"/>
            </a:pPr>
            <a:r>
              <a:rPr lang="es-GT" sz="1600"/>
              <a:t>Gráfica No. 21</a:t>
            </a:r>
          </a:p>
          <a:p>
            <a:pPr>
              <a:defRPr sz="1600"/>
            </a:pPr>
            <a:r>
              <a:rPr lang="es-GT" sz="1600"/>
              <a:t>Cuáles</a:t>
            </a:r>
            <a:r>
              <a:rPr lang="es-GT" sz="1600" baseline="0"/>
              <a:t> son las principales causas por las que se discrimina para la contratación en las empresas y las instituciones?</a:t>
            </a:r>
            <a:endParaRPr lang="es-GT" sz="1600"/>
          </a:p>
        </c:rich>
      </c:tx>
      <c:layout>
        <c:manualLayout>
          <c:xMode val="edge"/>
          <c:yMode val="edge"/>
          <c:x val="0.12704263818874492"/>
          <c:y val="0"/>
        </c:manualLayout>
      </c:layout>
      <c:overlay val="1"/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9.1053349795518462E-2"/>
          <c:y val="0.21942726895980119"/>
          <c:w val="0.68772943874109904"/>
          <c:h val="0.38702085923470148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2">
                <a:lumMod val="20000"/>
                <a:lumOff val="80000"/>
              </a:schemeClr>
            </a:solidFill>
          </c:spPr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2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4"/>
            <c:spPr>
              <a:solidFill>
                <a:schemeClr val="accent2">
                  <a:lumMod val="5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es-GT"/>
              </a:p>
            </c:txPr>
            <c:showVal val="1"/>
          </c:dLbls>
          <c:cat>
            <c:strRef>
              <c:f>Hoja1!$A$387:$A$391</c:f>
              <c:strCache>
                <c:ptCount val="5"/>
                <c:pt idx="0">
                  <c:v>Edad </c:v>
                </c:pt>
                <c:pt idx="1">
                  <c:v>Genero </c:v>
                </c:pt>
                <c:pt idx="2">
                  <c:v>Por ser indigena </c:v>
                </c:pt>
                <c:pt idx="3">
                  <c:v>Por analfabetismo</c:v>
                </c:pt>
                <c:pt idx="4">
                  <c:v>Por perteneces a una religión </c:v>
                </c:pt>
              </c:strCache>
            </c:strRef>
          </c:cat>
          <c:val>
            <c:numRef>
              <c:f>Hoja1!$B$387:$B$391</c:f>
              <c:numCache>
                <c:formatCode>0%</c:formatCode>
                <c:ptCount val="5"/>
                <c:pt idx="0">
                  <c:v>0.5</c:v>
                </c:pt>
                <c:pt idx="1">
                  <c:v>0.28000000000000008</c:v>
                </c:pt>
                <c:pt idx="2">
                  <c:v>0.1</c:v>
                </c:pt>
                <c:pt idx="3">
                  <c:v>8.0000000000000029E-2</c:v>
                </c:pt>
                <c:pt idx="4">
                  <c:v>4.0000000000000015E-2</c:v>
                </c:pt>
              </c:numCache>
            </c:numRef>
          </c:val>
        </c:ser>
        <c:dLbls>
          <c:showVal val="1"/>
        </c:dLbls>
        <c:shape val="box"/>
        <c:axId val="52812800"/>
        <c:axId val="52892416"/>
        <c:axId val="0"/>
      </c:bar3DChart>
      <c:catAx>
        <c:axId val="5281280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s-GT"/>
          </a:p>
        </c:txPr>
        <c:crossAx val="52892416"/>
        <c:crosses val="autoZero"/>
        <c:auto val="1"/>
        <c:lblAlgn val="ctr"/>
        <c:lblOffset val="100"/>
      </c:catAx>
      <c:valAx>
        <c:axId val="52892416"/>
        <c:scaling>
          <c:orientation val="minMax"/>
        </c:scaling>
        <c:axPos val="l"/>
        <c:majorGridlines/>
        <c:numFmt formatCode="0%" sourceLinked="1"/>
        <c:tickLblPos val="nextTo"/>
        <c:crossAx val="52812800"/>
        <c:crosses val="autoZero"/>
        <c:crossBetween val="between"/>
      </c:valAx>
      <c:spPr>
        <a:solidFill>
          <a:schemeClr val="accent5">
            <a:lumMod val="60000"/>
            <a:lumOff val="40000"/>
          </a:schemeClr>
        </a:solidFill>
      </c:spPr>
    </c:plotArea>
    <c:legend>
      <c:legendPos val="r"/>
      <c:layout>
        <c:manualLayout>
          <c:xMode val="edge"/>
          <c:yMode val="edge"/>
          <c:x val="0.84086748415707291"/>
          <c:y val="0.22860422710319103"/>
          <c:w val="0.14975831724738126"/>
          <c:h val="0.39865312888520532"/>
        </c:manualLayout>
      </c:layout>
      <c:txPr>
        <a:bodyPr/>
        <a:lstStyle/>
        <a:p>
          <a:pPr>
            <a:defRPr sz="1400"/>
          </a:pPr>
          <a:endParaRPr lang="es-GT"/>
        </a:p>
      </c:txPr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GT"/>
  <c:chart>
    <c:title>
      <c:tx>
        <c:rich>
          <a:bodyPr/>
          <a:lstStyle/>
          <a:p>
            <a:pPr>
              <a:defRPr sz="1800"/>
            </a:pPr>
            <a:r>
              <a:rPr lang="es-GT" sz="1800"/>
              <a:t>Gráfica No. 18</a:t>
            </a:r>
          </a:p>
          <a:p>
            <a:pPr>
              <a:defRPr sz="1800"/>
            </a:pPr>
            <a:r>
              <a:rPr lang="es-GT" sz="1800"/>
              <a:t>Cree que se deberían</a:t>
            </a:r>
            <a:r>
              <a:rPr lang="es-GT" sz="1800" baseline="0"/>
              <a:t> dar a conocer más los derechos y obligaciones laborales?</a:t>
            </a:r>
            <a:endParaRPr lang="es-GT" sz="1800"/>
          </a:p>
        </c:rich>
      </c:tx>
      <c:layout>
        <c:manualLayout>
          <c:xMode val="edge"/>
          <c:yMode val="edge"/>
          <c:x val="0.10298600174978127"/>
          <c:y val="0"/>
        </c:manualLayout>
      </c:layout>
      <c:overlay val="1"/>
    </c:title>
    <c:plotArea>
      <c:layout>
        <c:manualLayout>
          <c:layoutTarget val="inner"/>
          <c:xMode val="edge"/>
          <c:yMode val="edge"/>
          <c:x val="0.11565507436570428"/>
          <c:y val="0.31562667752691453"/>
          <c:w val="0.66960870516185522"/>
          <c:h val="0.53847268279136029"/>
        </c:manualLayout>
      </c:layout>
      <c:lineChart>
        <c:grouping val="standard"/>
        <c:ser>
          <c:idx val="0"/>
          <c:order val="0"/>
          <c:marker>
            <c:symbol val="none"/>
          </c:marker>
          <c:dLbls>
            <c:dLbl>
              <c:idx val="2"/>
              <c:layout>
                <c:manualLayout>
                  <c:x val="-1.5722222222222221E-2"/>
                  <c:y val="-3.7076651963730584E-2"/>
                </c:manualLayout>
              </c:layout>
              <c:dLblPos val="r"/>
              <c:showVal val="1"/>
            </c:dLbl>
            <c:spPr>
              <a:solidFill>
                <a:schemeClr val="accent6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sz="1800"/>
                </a:pPr>
                <a:endParaRPr lang="es-GT"/>
              </a:p>
            </c:txPr>
            <c:dLblPos val="l"/>
            <c:showVal val="1"/>
          </c:dLbls>
          <c:cat>
            <c:strRef>
              <c:f>Hoja1!$A$333:$A$335</c:f>
              <c:strCache>
                <c:ptCount val="3"/>
                <c:pt idx="0">
                  <c:v>Si</c:v>
                </c:pt>
                <c:pt idx="1">
                  <c:v>No </c:v>
                </c:pt>
                <c:pt idx="2">
                  <c:v>n/c</c:v>
                </c:pt>
              </c:strCache>
            </c:strRef>
          </c:cat>
          <c:val>
            <c:numRef>
              <c:f>Hoja1!$B$333:$B$335</c:f>
              <c:numCache>
                <c:formatCode>0%</c:formatCode>
                <c:ptCount val="3"/>
                <c:pt idx="0">
                  <c:v>0.89</c:v>
                </c:pt>
                <c:pt idx="1">
                  <c:v>9.0000000000000024E-2</c:v>
                </c:pt>
                <c:pt idx="2">
                  <c:v>2.0000000000000007E-2</c:v>
                </c:pt>
              </c:numCache>
            </c:numRef>
          </c:val>
        </c:ser>
        <c:dLbls>
          <c:showVal val="1"/>
        </c:dLbls>
        <c:marker val="1"/>
        <c:axId val="52909184"/>
        <c:axId val="52910720"/>
      </c:lineChart>
      <c:catAx>
        <c:axId val="529091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s-GT"/>
          </a:p>
        </c:txPr>
        <c:crossAx val="52910720"/>
        <c:crosses val="autoZero"/>
        <c:auto val="1"/>
        <c:lblAlgn val="ctr"/>
        <c:lblOffset val="100"/>
      </c:catAx>
      <c:valAx>
        <c:axId val="52910720"/>
        <c:scaling>
          <c:orientation val="minMax"/>
        </c:scaling>
        <c:axPos val="l"/>
        <c:majorGridlines/>
        <c:numFmt formatCode="0%" sourceLinked="1"/>
        <c:tickLblPos val="nextTo"/>
        <c:crossAx val="52909184"/>
        <c:crosses val="autoZero"/>
        <c:crossBetween val="between"/>
      </c:valAx>
      <c:spPr>
        <a:solidFill>
          <a:schemeClr val="accent3">
            <a:lumMod val="60000"/>
            <a:lumOff val="40000"/>
          </a:schemeClr>
        </a:solidFill>
      </c:spPr>
    </c:plotArea>
    <c:legend>
      <c:legendPos val="r"/>
      <c:layout/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GT"/>
  <c:chart>
    <c:title>
      <c:tx>
        <c:rich>
          <a:bodyPr/>
          <a:lstStyle/>
          <a:p>
            <a:pPr>
              <a:defRPr sz="2000"/>
            </a:pPr>
            <a:r>
              <a:rPr lang="es-GT" sz="2000"/>
              <a:t>Gráfica</a:t>
            </a:r>
            <a:r>
              <a:rPr lang="es-GT" sz="2000" baseline="0"/>
              <a:t> No. 3</a:t>
            </a:r>
          </a:p>
          <a:p>
            <a:pPr>
              <a:defRPr sz="2000"/>
            </a:pPr>
            <a:r>
              <a:rPr lang="es-GT" sz="2000" baseline="0"/>
              <a:t>Estudia actualmente?</a:t>
            </a:r>
            <a:endParaRPr lang="es-GT" sz="2000"/>
          </a:p>
        </c:rich>
      </c:tx>
      <c:layout/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8.3333333333333343E-2"/>
          <c:y val="0.25490198225064797"/>
          <c:w val="0.66575131233595874"/>
          <c:h val="0.71265594728108872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2"/>
              <c:layout>
                <c:manualLayout>
                  <c:x val="-4.6391379896957317E-2"/>
                  <c:y val="1.260593601847828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3600"/>
                </a:pPr>
                <a:endParaRPr lang="es-GT"/>
              </a:p>
            </c:txPr>
            <c:dLblPos val="bestFit"/>
            <c:showVal val="1"/>
            <c:showLeaderLines val="1"/>
          </c:dLbls>
          <c:cat>
            <c:strRef>
              <c:f>Hoja1!$A$38:$A$40</c:f>
              <c:strCache>
                <c:ptCount val="3"/>
                <c:pt idx="0">
                  <c:v>Si </c:v>
                </c:pt>
                <c:pt idx="1">
                  <c:v>No</c:v>
                </c:pt>
                <c:pt idx="2">
                  <c:v>n/c</c:v>
                </c:pt>
              </c:strCache>
            </c:strRef>
          </c:cat>
          <c:val>
            <c:numRef>
              <c:f>Hoja1!$B$38:$B$40</c:f>
              <c:numCache>
                <c:formatCode>0%</c:formatCode>
                <c:ptCount val="3"/>
                <c:pt idx="0">
                  <c:v>0.54</c:v>
                </c:pt>
                <c:pt idx="1">
                  <c:v>0.4200000000000001</c:v>
                </c:pt>
                <c:pt idx="2">
                  <c:v>4.0000000000000015E-2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52909011373622"/>
          <c:y val="0.64309583253312996"/>
          <c:w val="8.4248687664042032E-2"/>
          <c:h val="0.25115165482363461"/>
        </c:manualLayout>
      </c:layout>
      <c:txPr>
        <a:bodyPr/>
        <a:lstStyle/>
        <a:p>
          <a:pPr>
            <a:defRPr sz="1800"/>
          </a:pPr>
          <a:endParaRPr lang="es-GT"/>
        </a:p>
      </c:txPr>
    </c:legend>
    <c:plotVisOnly val="1"/>
    <c:dispBlanksAs val="zero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GT"/>
  <c:chart>
    <c:title>
      <c:tx>
        <c:rich>
          <a:bodyPr/>
          <a:lstStyle/>
          <a:p>
            <a:pPr>
              <a:defRPr/>
            </a:pPr>
            <a:r>
              <a:rPr lang="es-GT" sz="1600"/>
              <a:t>Gráfica</a:t>
            </a:r>
            <a:r>
              <a:rPr lang="es-GT" sz="1600" baseline="0"/>
              <a:t> No. 4</a:t>
            </a:r>
          </a:p>
          <a:p>
            <a:pPr>
              <a:defRPr/>
            </a:pPr>
            <a:r>
              <a:rPr lang="es-GT" sz="1600" baseline="0"/>
              <a:t>Que estudian actualemtne?</a:t>
            </a:r>
            <a:endParaRPr lang="es-GT" sz="1600"/>
          </a:p>
        </c:rich>
      </c:tx>
      <c:layout>
        <c:manualLayout>
          <c:xMode val="edge"/>
          <c:yMode val="edge"/>
          <c:x val="0.20522922134733176"/>
          <c:y val="2.7036244746863322E-2"/>
        </c:manualLayout>
      </c:layout>
      <c:overlay val="1"/>
    </c:title>
    <c:view3D>
      <c:depthPercent val="100"/>
      <c:rAngAx val="1"/>
    </c:view3D>
    <c:sideWall>
      <c:spPr>
        <a:solidFill>
          <a:srgbClr val="002060"/>
        </a:solidFill>
      </c:spPr>
    </c:sideWall>
    <c:backWall>
      <c:spPr>
        <a:solidFill>
          <a:srgbClr val="002060"/>
        </a:solidFill>
      </c:spPr>
    </c:backWall>
    <c:plotArea>
      <c:layout>
        <c:manualLayout>
          <c:layoutTarget val="inner"/>
          <c:xMode val="edge"/>
          <c:yMode val="edge"/>
          <c:x val="0.14046062992125985"/>
          <c:y val="0.24982087442476056"/>
          <c:w val="0.71151290463691996"/>
          <c:h val="0.39514372014320331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Lbls>
            <c:spPr>
              <a:solidFill>
                <a:schemeClr val="accent6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es-GT"/>
              </a:p>
            </c:txPr>
            <c:showVal val="1"/>
          </c:dLbls>
          <c:cat>
            <c:strRef>
              <c:f>Hoja1!$A$56:$A$60</c:f>
              <c:strCache>
                <c:ptCount val="5"/>
                <c:pt idx="0">
                  <c:v>Primaria </c:v>
                </c:pt>
                <c:pt idx="1">
                  <c:v>Básicos</c:v>
                </c:pt>
                <c:pt idx="2">
                  <c:v>Diversificado </c:v>
                </c:pt>
                <c:pt idx="3">
                  <c:v>Universidad</c:v>
                </c:pt>
                <c:pt idx="4">
                  <c:v>Otros</c:v>
                </c:pt>
              </c:strCache>
            </c:strRef>
          </c:cat>
          <c:val>
            <c:numRef>
              <c:f>Hoja1!$B$56:$B$60</c:f>
              <c:numCache>
                <c:formatCode>0%</c:formatCode>
                <c:ptCount val="5"/>
                <c:pt idx="0">
                  <c:v>0.26</c:v>
                </c:pt>
                <c:pt idx="1">
                  <c:v>0.12000000000000002</c:v>
                </c:pt>
                <c:pt idx="2">
                  <c:v>0.14000000000000001</c:v>
                </c:pt>
                <c:pt idx="3">
                  <c:v>0.1</c:v>
                </c:pt>
                <c:pt idx="4">
                  <c:v>0.38000000000000012</c:v>
                </c:pt>
              </c:numCache>
            </c:numRef>
          </c:val>
        </c:ser>
        <c:dLbls>
          <c:showVal val="1"/>
        </c:dLbls>
        <c:shape val="box"/>
        <c:axId val="53003008"/>
        <c:axId val="53004544"/>
        <c:axId val="0"/>
      </c:bar3DChart>
      <c:catAx>
        <c:axId val="530030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s-GT"/>
          </a:p>
        </c:txPr>
        <c:crossAx val="53004544"/>
        <c:crosses val="autoZero"/>
        <c:auto val="1"/>
        <c:lblAlgn val="ctr"/>
        <c:lblOffset val="100"/>
      </c:catAx>
      <c:valAx>
        <c:axId val="53004544"/>
        <c:scaling>
          <c:orientation val="minMax"/>
        </c:scaling>
        <c:axPos val="l"/>
        <c:majorGridlines/>
        <c:numFmt formatCode="0%" sourceLinked="1"/>
        <c:tickLblPos val="nextTo"/>
        <c:crossAx val="530030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400"/>
          </a:pPr>
          <a:endParaRPr lang="es-GT"/>
        </a:p>
      </c:txPr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GT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G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GT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G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G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G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F063BF8-DEA5-42CB-96F8-9185D6029F31}" type="datetimeFigureOut">
              <a:rPr lang="es-GT" smtClean="0"/>
              <a:pPr/>
              <a:t>27/01/2011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GT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B6C73DD-0DC2-48A4-B269-5C00DF2E9E70}" type="slidenum">
              <a:rPr lang="es-GT" smtClean="0"/>
              <a:pPr/>
              <a:t>‹Nº›</a:t>
            </a:fld>
            <a:endParaRPr 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med"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8143932" cy="2714644"/>
          </a:xfrm>
        </p:spPr>
        <p:txBody>
          <a:bodyPr>
            <a:normAutofit fontScale="90000"/>
          </a:bodyPr>
          <a:lstStyle/>
          <a:p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/>
              <a:t/>
            </a:r>
            <a:br>
              <a:rPr lang="es-GT" sz="2200" u="sng" dirty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2200" u="sng" dirty="0" smtClean="0"/>
              <a:t/>
            </a:r>
            <a:br>
              <a:rPr lang="es-GT" sz="2200" u="sng" dirty="0" smtClean="0"/>
            </a:br>
            <a:r>
              <a:rPr lang="es-GT" sz="3100" i="1" u="sng" dirty="0" smtClean="0">
                <a:latin typeface="Baskerville Old Face" pitchFamily="18" charset="0"/>
              </a:rPr>
              <a:t/>
            </a:r>
            <a:br>
              <a:rPr lang="es-GT" sz="3100" i="1" u="sng" dirty="0" smtClean="0">
                <a:latin typeface="Baskerville Old Face" pitchFamily="18" charset="0"/>
              </a:rPr>
            </a:br>
            <a:r>
              <a:rPr lang="es-GT" sz="3100" i="1" u="sng" dirty="0" smtClean="0">
                <a:latin typeface="Baskerville Old Face" pitchFamily="18" charset="0"/>
              </a:rPr>
              <a:t>LAS MUJERES EN EL MERCADO LABORAL GUATEMALTECO </a:t>
            </a:r>
            <a:r>
              <a:rPr lang="es-GT" sz="3100" i="1" dirty="0">
                <a:latin typeface="Baskerville Old Face" pitchFamily="18" charset="0"/>
              </a:rPr>
              <a:t/>
            </a:r>
            <a:br>
              <a:rPr lang="es-GT" sz="3100" i="1" dirty="0">
                <a:latin typeface="Baskerville Old Face" pitchFamily="18" charset="0"/>
              </a:rPr>
            </a:br>
            <a:r>
              <a:rPr lang="es-GT" sz="3100" i="1" dirty="0">
                <a:latin typeface="Baskerville Old Face" pitchFamily="18" charset="0"/>
              </a:rPr>
              <a:t> </a:t>
            </a:r>
            <a:r>
              <a:rPr lang="es-GT" dirty="0"/>
              <a:t/>
            </a:r>
            <a:br>
              <a:rPr lang="es-GT" dirty="0"/>
            </a:br>
            <a:endParaRPr lang="es-GT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00100" y="3000372"/>
            <a:ext cx="7715304" cy="1785950"/>
          </a:xfrm>
        </p:spPr>
        <p:txBody>
          <a:bodyPr>
            <a:normAutofit lnSpcReduction="10000"/>
          </a:bodyPr>
          <a:lstStyle/>
          <a:p>
            <a:r>
              <a:rPr lang="es-ES_tradnl" sz="2800" i="1" dirty="0" smtClean="0"/>
              <a:t>Comportamientos económicos/laborales, nacionales e internacionales que afecta la vida de las mujeres trabajadoras en Guatemala</a:t>
            </a:r>
            <a:endParaRPr lang="es-GT" sz="2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La coexistencia de las mujeres </a:t>
            </a:r>
            <a:endParaRPr lang="es-GT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GT" dirty="0" smtClean="0"/>
          </a:p>
          <a:p>
            <a:pPr>
              <a:buNone/>
            </a:pPr>
            <a:r>
              <a:rPr lang="es-GT" dirty="0" smtClean="0"/>
              <a:t>La crisis económica mundial como afecta a la sociedad guatemalteca. </a:t>
            </a:r>
          </a:p>
          <a:p>
            <a:pPr>
              <a:buNone/>
            </a:pPr>
            <a:endParaRPr lang="es-GT" dirty="0" smtClean="0"/>
          </a:p>
          <a:p>
            <a:r>
              <a:rPr lang="es-GT" dirty="0" smtClean="0"/>
              <a:t>En lo social</a:t>
            </a:r>
          </a:p>
          <a:p>
            <a:r>
              <a:rPr lang="es-GT" dirty="0" smtClean="0"/>
              <a:t>Lo económico y </a:t>
            </a:r>
          </a:p>
          <a:p>
            <a:r>
              <a:rPr lang="es-GT" dirty="0" smtClean="0"/>
              <a:t>Lo político. </a:t>
            </a:r>
          </a:p>
          <a:p>
            <a:pPr>
              <a:buNone/>
            </a:pPr>
            <a:endParaRPr lang="es-GT" dirty="0"/>
          </a:p>
        </p:txBody>
      </p:sp>
    </p:spTree>
  </p:cSld>
  <p:clrMapOvr>
    <a:masterClrMapping/>
  </p:clrMapOvr>
  <p:transition spd="med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endParaRPr lang="es-GT" dirty="0"/>
          </a:p>
        </p:txBody>
      </p:sp>
      <p:graphicFrame>
        <p:nvGraphicFramePr>
          <p:cNvPr id="4" name="6 Gráfico"/>
          <p:cNvGraphicFramePr>
            <a:graphicFrameLocks noGrp="1"/>
          </p:cNvGraphicFramePr>
          <p:nvPr>
            <p:ph sz="quarter" idx="1"/>
          </p:nvPr>
        </p:nvGraphicFramePr>
        <p:xfrm>
          <a:off x="928662" y="1500174"/>
          <a:ext cx="7143800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00042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s-GT" sz="3600" dirty="0" smtClean="0"/>
              <a:t>Hay una preocupación en la forma como están trabajando actualmente </a:t>
            </a:r>
            <a:endParaRPr lang="es-GT" sz="3600" dirty="0"/>
          </a:p>
        </p:txBody>
      </p:sp>
      <p:graphicFrame>
        <p:nvGraphicFramePr>
          <p:cNvPr id="4" name="9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Cuanto ganan al mes? </a:t>
            </a:r>
            <a:endParaRPr lang="es-GT" dirty="0"/>
          </a:p>
        </p:txBody>
      </p:sp>
      <p:graphicFrame>
        <p:nvGraphicFramePr>
          <p:cNvPr id="4" name="10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2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642918"/>
          <a:ext cx="8229600" cy="5483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sz="3600" dirty="0" smtClean="0"/>
              <a:t>Cuanto tiempo pasaron sin empleo desde la última vez que tuvieron?</a:t>
            </a:r>
            <a:endParaRPr lang="es-GT" sz="3600" dirty="0"/>
          </a:p>
        </p:txBody>
      </p:sp>
      <p:graphicFrame>
        <p:nvGraphicFramePr>
          <p:cNvPr id="4" name="11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es-GT" dirty="0" smtClean="0"/>
              <a:t>Estabilidad laboral</a:t>
            </a:r>
            <a:endParaRPr lang="es-GT" dirty="0"/>
          </a:p>
        </p:txBody>
      </p:sp>
      <p:graphicFrame>
        <p:nvGraphicFramePr>
          <p:cNvPr id="4" name="10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es-GT" dirty="0" smtClean="0"/>
              <a:t>Salario mínimo</a:t>
            </a:r>
            <a:endParaRPr lang="es-GT" dirty="0"/>
          </a:p>
        </p:txBody>
      </p:sp>
      <p:graphicFrame>
        <p:nvGraphicFramePr>
          <p:cNvPr id="4" name="12 Gráfico"/>
          <p:cNvGraphicFramePr>
            <a:graphicFrameLocks noGrp="1"/>
          </p:cNvGraphicFramePr>
          <p:nvPr>
            <p:ph sz="quarter" idx="1"/>
          </p:nvPr>
        </p:nvGraphicFramePr>
        <p:xfrm>
          <a:off x="500034" y="150017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GT" sz="3200" dirty="0" smtClean="0"/>
              <a:t>Cuanto creen que debe ser el salario mínimo diario, en base al actual de Q. 56.00 diarios </a:t>
            </a:r>
            <a:endParaRPr lang="es-GT" sz="3200" dirty="0"/>
          </a:p>
        </p:txBody>
      </p:sp>
      <p:graphicFrame>
        <p:nvGraphicFramePr>
          <p:cNvPr id="4" name="14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Discriminación para la contratación</a:t>
            </a:r>
            <a:endParaRPr lang="es-GT" dirty="0"/>
          </a:p>
        </p:txBody>
      </p:sp>
      <p:graphicFrame>
        <p:nvGraphicFramePr>
          <p:cNvPr id="4" name="22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Conocimiento sobre los derechos y obligaciones laborales</a:t>
            </a:r>
            <a:endParaRPr lang="es-GT" dirty="0"/>
          </a:p>
        </p:txBody>
      </p:sp>
      <p:graphicFrame>
        <p:nvGraphicFramePr>
          <p:cNvPr id="4" name="19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es-GT" dirty="0" smtClean="0"/>
              <a:t>Estudios</a:t>
            </a:r>
            <a:endParaRPr lang="es-GT" dirty="0"/>
          </a:p>
        </p:txBody>
      </p:sp>
      <p:graphicFrame>
        <p:nvGraphicFramePr>
          <p:cNvPr id="4" name="7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es-GT" dirty="0" smtClean="0"/>
              <a:t>Que estudian?</a:t>
            </a:r>
            <a:endParaRPr lang="es-GT" dirty="0"/>
          </a:p>
        </p:txBody>
      </p:sp>
      <p:graphicFrame>
        <p:nvGraphicFramePr>
          <p:cNvPr id="4" name="22 Gráfic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129</TotalTime>
  <Words>290</Words>
  <Application>Microsoft Office PowerPoint</Application>
  <PresentationFormat>Presentación en pantalla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Mirador</vt:lpstr>
      <vt:lpstr>                     LAS MUJERES EN EL MERCADO LABORAL GUATEMALTECO    </vt:lpstr>
      <vt:lpstr>La coexistencia de las mujeres </vt:lpstr>
      <vt:lpstr>Diapositiva 3</vt:lpstr>
      <vt:lpstr>Hay una preocupación en la forma como están trabajando actualmente </vt:lpstr>
      <vt:lpstr>Cuanto ganan al mes? </vt:lpstr>
      <vt:lpstr>Diapositiva 6</vt:lpstr>
      <vt:lpstr>Cuanto tiempo pasaron sin empleo desde la última vez que tuvieron?</vt:lpstr>
      <vt:lpstr>Estabilidad laboral</vt:lpstr>
      <vt:lpstr>Salario mínimo</vt:lpstr>
      <vt:lpstr>Cuanto creen que debe ser el salario mínimo diario, en base al actual de Q. 56.00 diarios </vt:lpstr>
      <vt:lpstr>Discriminación para la contratación</vt:lpstr>
      <vt:lpstr>Conocimiento sobre los derechos y obligaciones laborales</vt:lpstr>
      <vt:lpstr>Estudios</vt:lpstr>
      <vt:lpstr>Que estudian?</vt:lpstr>
    </vt:vector>
  </TitlesOfParts>
  <Company>FAMILIA VELASQUEZ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Mujeres en el Mercado laboral Guatemalteco   1 Comportamientos económicos/laborales, nacionales e internacionales que afecta la vida de las mujeres trabajadoras en Guatemala.   </dc:title>
  <dc:creator>DARKSTATION</dc:creator>
  <cp:lastModifiedBy>Maritza</cp:lastModifiedBy>
  <cp:revision>22</cp:revision>
  <dcterms:created xsi:type="dcterms:W3CDTF">2010-05-13T23:41:31Z</dcterms:created>
  <dcterms:modified xsi:type="dcterms:W3CDTF">2011-01-27T21:12:17Z</dcterms:modified>
</cp:coreProperties>
</file>